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55"/>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33" r:id="rId13"/>
    <p:sldId id="1221" r:id="rId14"/>
    <p:sldId id="1222" r:id="rId15"/>
    <p:sldId id="1223"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494" r:id="rId38"/>
    <p:sldId id="901" r:id="rId39"/>
    <p:sldId id="902" r:id="rId40"/>
    <p:sldId id="603" r:id="rId41"/>
    <p:sldId id="499" r:id="rId42"/>
    <p:sldId id="604" r:id="rId43"/>
    <p:sldId id="489" r:id="rId44"/>
    <p:sldId id="325" r:id="rId45"/>
    <p:sldId id="501" r:id="rId46"/>
    <p:sldId id="955" r:id="rId47"/>
    <p:sldId id="951" r:id="rId48"/>
    <p:sldId id="984"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169"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243"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931" r:id="rId122"/>
    <p:sldId id="985" r:id="rId123"/>
    <p:sldId id="849" r:id="rId124"/>
    <p:sldId id="800"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546" r:id="rId181"/>
    <p:sldId id="522" r:id="rId182"/>
    <p:sldId id="523" r:id="rId183"/>
    <p:sldId id="809" r:id="rId184"/>
    <p:sldId id="526" r:id="rId185"/>
    <p:sldId id="524" r:id="rId186"/>
    <p:sldId id="548" r:id="rId187"/>
    <p:sldId id="646" r:id="rId188"/>
    <p:sldId id="647" r:id="rId189"/>
    <p:sldId id="773" r:id="rId190"/>
    <p:sldId id="772" r:id="rId191"/>
    <p:sldId id="549" r:id="rId192"/>
    <p:sldId id="550" r:id="rId193"/>
    <p:sldId id="547" r:id="rId194"/>
    <p:sldId id="515" r:id="rId195"/>
    <p:sldId id="516" r:id="rId196"/>
    <p:sldId id="517" r:id="rId197"/>
    <p:sldId id="551" r:id="rId198"/>
    <p:sldId id="554" r:id="rId199"/>
    <p:sldId id="555" r:id="rId200"/>
    <p:sldId id="558" r:id="rId201"/>
    <p:sldId id="562" r:id="rId202"/>
    <p:sldId id="563" r:id="rId203"/>
    <p:sldId id="625" r:id="rId204"/>
    <p:sldId id="1150" r:id="rId205"/>
    <p:sldId id="1240" r:id="rId206"/>
    <p:sldId id="402" r:id="rId207"/>
    <p:sldId id="403" r:id="rId208"/>
    <p:sldId id="404" r:id="rId209"/>
    <p:sldId id="1075" r:id="rId210"/>
    <p:sldId id="1220" r:id="rId211"/>
    <p:sldId id="1076" r:id="rId212"/>
    <p:sldId id="1219" r:id="rId213"/>
    <p:sldId id="421" r:id="rId214"/>
    <p:sldId id="564" r:id="rId215"/>
    <p:sldId id="1042" r:id="rId216"/>
    <p:sldId id="826" r:id="rId217"/>
    <p:sldId id="566" r:id="rId218"/>
    <p:sldId id="567" r:id="rId219"/>
    <p:sldId id="832" r:id="rId220"/>
    <p:sldId id="568" r:id="rId221"/>
    <p:sldId id="1211" r:id="rId222"/>
    <p:sldId id="820" r:id="rId223"/>
    <p:sldId id="821" r:id="rId224"/>
    <p:sldId id="1077" r:id="rId225"/>
    <p:sldId id="1177" r:id="rId226"/>
    <p:sldId id="798" r:id="rId227"/>
    <p:sldId id="1215" r:id="rId228"/>
    <p:sldId id="1225" r:id="rId229"/>
    <p:sldId id="1212" r:id="rId230"/>
    <p:sldId id="1213" r:id="rId231"/>
    <p:sldId id="1216" r:id="rId232"/>
    <p:sldId id="1210" r:id="rId233"/>
    <p:sldId id="1151" r:id="rId234"/>
    <p:sldId id="1217" r:id="rId235"/>
    <p:sldId id="1226" r:id="rId236"/>
    <p:sldId id="1152" r:id="rId237"/>
    <p:sldId id="1153" r:id="rId238"/>
    <p:sldId id="436" r:id="rId239"/>
    <p:sldId id="666" r:id="rId240"/>
    <p:sldId id="665" r:id="rId241"/>
    <p:sldId id="443" r:id="rId242"/>
    <p:sldId id="445" r:id="rId243"/>
    <p:sldId id="446" r:id="rId244"/>
    <p:sldId id="440" r:id="rId245"/>
    <p:sldId id="823" r:id="rId246"/>
    <p:sldId id="570" r:id="rId247"/>
    <p:sldId id="827" r:id="rId248"/>
    <p:sldId id="836" r:id="rId249"/>
    <p:sldId id="837" r:id="rId250"/>
    <p:sldId id="453" r:id="rId251"/>
    <p:sldId id="574" r:id="rId252"/>
    <p:sldId id="838" r:id="rId253"/>
    <p:sldId id="839" r:id="rId254"/>
    <p:sldId id="1059" r:id="rId255"/>
    <p:sldId id="1060" r:id="rId256"/>
    <p:sldId id="576" r:id="rId257"/>
    <p:sldId id="824" r:id="rId258"/>
    <p:sldId id="577" r:id="rId259"/>
    <p:sldId id="935" r:id="rId260"/>
    <p:sldId id="371" r:id="rId261"/>
    <p:sldId id="575" r:id="rId262"/>
    <p:sldId id="733" r:id="rId263"/>
    <p:sldId id="583" r:id="rId264"/>
    <p:sldId id="584" r:id="rId265"/>
    <p:sldId id="585" r:id="rId266"/>
    <p:sldId id="609" r:id="rId267"/>
    <p:sldId id="610" r:id="rId268"/>
    <p:sldId id="703" r:id="rId269"/>
    <p:sldId id="611" r:id="rId270"/>
    <p:sldId id="612" r:id="rId271"/>
    <p:sldId id="704" r:id="rId272"/>
    <p:sldId id="613" r:id="rId273"/>
    <p:sldId id="705" r:id="rId274"/>
    <p:sldId id="614" r:id="rId275"/>
    <p:sldId id="1165" r:id="rId276"/>
    <p:sldId id="1166" r:id="rId277"/>
    <p:sldId id="937" r:id="rId278"/>
    <p:sldId id="894" r:id="rId279"/>
    <p:sldId id="532" r:id="rId280"/>
    <p:sldId id="1167" r:id="rId281"/>
    <p:sldId id="1168" r:id="rId282"/>
    <p:sldId id="587" r:id="rId283"/>
    <p:sldId id="675" r:id="rId284"/>
    <p:sldId id="588" r:id="rId285"/>
    <p:sldId id="997" r:id="rId286"/>
    <p:sldId id="706" r:id="rId287"/>
    <p:sldId id="589" r:id="rId288"/>
    <p:sldId id="998" r:id="rId289"/>
    <p:sldId id="856" r:id="rId290"/>
    <p:sldId id="857" r:id="rId291"/>
    <p:sldId id="707" r:id="rId292"/>
    <p:sldId id="815" r:id="rId293"/>
    <p:sldId id="979" r:id="rId294"/>
    <p:sldId id="982" r:id="rId295"/>
    <p:sldId id="983" r:id="rId296"/>
    <p:sldId id="975" r:id="rId297"/>
    <p:sldId id="708" r:id="rId298"/>
    <p:sldId id="593" r:id="rId299"/>
    <p:sldId id="709" r:id="rId300"/>
    <p:sldId id="594" r:id="rId301"/>
    <p:sldId id="710" r:id="rId302"/>
    <p:sldId id="607" r:id="rId303"/>
    <p:sldId id="336" r:id="rId304"/>
    <p:sldId id="337" r:id="rId305"/>
    <p:sldId id="748" r:id="rId306"/>
    <p:sldId id="1034" r:id="rId307"/>
    <p:sldId id="508" r:id="rId308"/>
    <p:sldId id="622" r:id="rId309"/>
    <p:sldId id="1194" r:id="rId310"/>
    <p:sldId id="989" r:id="rId311"/>
    <p:sldId id="1228" r:id="rId312"/>
    <p:sldId id="987" r:id="rId313"/>
    <p:sldId id="623" r:id="rId314"/>
    <p:sldId id="1035" r:id="rId315"/>
    <p:sldId id="1196" r:id="rId316"/>
    <p:sldId id="990" r:id="rId317"/>
    <p:sldId id="991" r:id="rId318"/>
    <p:sldId id="1224" r:id="rId319"/>
    <p:sldId id="627" r:id="rId320"/>
    <p:sldId id="628" r:id="rId321"/>
    <p:sldId id="1036" r:id="rId322"/>
    <p:sldId id="626" r:id="rId323"/>
    <p:sldId id="992" r:id="rId324"/>
    <p:sldId id="1037" r:id="rId325"/>
    <p:sldId id="629" r:id="rId326"/>
    <p:sldId id="509" r:id="rId327"/>
    <p:sldId id="1038" r:id="rId328"/>
    <p:sldId id="630" r:id="rId329"/>
    <p:sldId id="1039" r:id="rId330"/>
    <p:sldId id="1082" r:id="rId331"/>
    <p:sldId id="1197" r:id="rId332"/>
    <p:sldId id="818" r:id="rId333"/>
    <p:sldId id="1199" r:id="rId334"/>
    <p:sldId id="1081" r:id="rId335"/>
    <p:sldId id="631" r:id="rId336"/>
    <p:sldId id="993" r:id="rId337"/>
    <p:sldId id="1083" r:id="rId338"/>
    <p:sldId id="1198" r:id="rId339"/>
    <p:sldId id="913" r:id="rId340"/>
    <p:sldId id="1200" r:id="rId341"/>
    <p:sldId id="1085" r:id="rId342"/>
    <p:sldId id="1201" r:id="rId343"/>
    <p:sldId id="994" r:id="rId344"/>
    <p:sldId id="1084" r:id="rId345"/>
    <p:sldId id="751" r:id="rId346"/>
    <p:sldId id="352" r:id="rId347"/>
    <p:sldId id="633" r:id="rId348"/>
    <p:sldId id="995" r:id="rId349"/>
    <p:sldId id="996" r:id="rId350"/>
    <p:sldId id="1160" r:id="rId351"/>
    <p:sldId id="1161" r:id="rId352"/>
    <p:sldId id="1162" r:id="rId353"/>
    <p:sldId id="368" r:id="rId354"/>
    <p:sldId id="636" r:id="rId355"/>
    <p:sldId id="663" r:id="rId356"/>
    <p:sldId id="664" r:id="rId357"/>
    <p:sldId id="637" r:id="rId358"/>
    <p:sldId id="638" r:id="rId359"/>
    <p:sldId id="712" r:id="rId360"/>
    <p:sldId id="713" r:id="rId361"/>
    <p:sldId id="714" r:id="rId362"/>
    <p:sldId id="379" r:id="rId363"/>
    <p:sldId id="953" r:id="rId364"/>
    <p:sldId id="1018" r:id="rId365"/>
    <p:sldId id="1019" r:id="rId366"/>
    <p:sldId id="1020" r:id="rId367"/>
    <p:sldId id="643" r:id="rId368"/>
    <p:sldId id="642" r:id="rId369"/>
    <p:sldId id="847" r:id="rId370"/>
    <p:sldId id="848" r:id="rId371"/>
    <p:sldId id="640" r:id="rId372"/>
    <p:sldId id="641" r:id="rId373"/>
    <p:sldId id="648" r:id="rId374"/>
    <p:sldId id="649" r:id="rId375"/>
    <p:sldId id="650" r:id="rId376"/>
    <p:sldId id="651" r:id="rId377"/>
    <p:sldId id="652" r:id="rId378"/>
    <p:sldId id="653" r:id="rId379"/>
    <p:sldId id="386" r:id="rId380"/>
    <p:sldId id="654" r:id="rId381"/>
    <p:sldId id="655" r:id="rId382"/>
    <p:sldId id="656" r:id="rId383"/>
    <p:sldId id="397" r:id="rId384"/>
    <p:sldId id="657" r:id="rId385"/>
    <p:sldId id="658" r:id="rId386"/>
    <p:sldId id="659" r:id="rId387"/>
    <p:sldId id="1072" r:id="rId388"/>
    <p:sldId id="285" r:id="rId389"/>
    <p:sldId id="286" r:id="rId390"/>
    <p:sldId id="289" r:id="rId391"/>
    <p:sldId id="290" r:id="rId392"/>
    <p:sldId id="291" r:id="rId393"/>
    <p:sldId id="829" r:id="rId394"/>
    <p:sldId id="830" r:id="rId395"/>
    <p:sldId id="683" r:id="rId396"/>
    <p:sldId id="684" r:id="rId397"/>
    <p:sldId id="682" r:id="rId398"/>
    <p:sldId id="860" r:id="rId399"/>
    <p:sldId id="671" r:id="rId400"/>
    <p:sldId id="672" r:id="rId401"/>
    <p:sldId id="673" r:id="rId402"/>
    <p:sldId id="674" r:id="rId403"/>
    <p:sldId id="360" r:id="rId404"/>
    <p:sldId id="801" r:id="rId405"/>
    <p:sldId id="1148" r:id="rId406"/>
    <p:sldId id="1149" r:id="rId407"/>
    <p:sldId id="851" r:id="rId408"/>
    <p:sldId id="331" r:id="rId409"/>
    <p:sldId id="1205" r:id="rId410"/>
    <p:sldId id="914" r:id="rId411"/>
    <p:sldId id="852" r:id="rId412"/>
    <p:sldId id="1155" r:id="rId413"/>
    <p:sldId id="1156" r:id="rId414"/>
    <p:sldId id="1206" r:id="rId415"/>
    <p:sldId id="1159" r:id="rId416"/>
    <p:sldId id="686" r:id="rId417"/>
    <p:sldId id="1207" r:id="rId418"/>
    <p:sldId id="1202" r:id="rId419"/>
    <p:sldId id="302" r:id="rId420"/>
    <p:sldId id="1130" r:id="rId421"/>
    <p:sldId id="1203" r:id="rId422"/>
    <p:sldId id="305" r:id="rId423"/>
    <p:sldId id="306" r:id="rId424"/>
    <p:sldId id="308" r:id="rId425"/>
    <p:sldId id="1131" r:id="rId426"/>
    <p:sldId id="1132" r:id="rId427"/>
    <p:sldId id="1133" r:id="rId428"/>
    <p:sldId id="313" r:id="rId429"/>
    <p:sldId id="1204" r:id="rId430"/>
    <p:sldId id="1134" r:id="rId431"/>
    <p:sldId id="1135" r:id="rId432"/>
    <p:sldId id="1136" r:id="rId433"/>
    <p:sldId id="1242" r:id="rId434"/>
    <p:sldId id="1208" r:id="rId435"/>
    <p:sldId id="1209" r:id="rId436"/>
    <p:sldId id="1137" r:id="rId437"/>
    <p:sldId id="1138" r:id="rId438"/>
    <p:sldId id="1139" r:id="rId439"/>
    <p:sldId id="1140" r:id="rId440"/>
    <p:sldId id="1078" r:id="rId441"/>
    <p:sldId id="1141" r:id="rId442"/>
    <p:sldId id="1142" r:id="rId443"/>
    <p:sldId id="1143" r:id="rId444"/>
    <p:sldId id="1144" r:id="rId445"/>
    <p:sldId id="1145" r:id="rId446"/>
    <p:sldId id="1146" r:id="rId447"/>
    <p:sldId id="1147" r:id="rId448"/>
    <p:sldId id="1061" r:id="rId449"/>
    <p:sldId id="1062" r:id="rId450"/>
    <p:sldId id="1063" r:id="rId451"/>
    <p:sldId id="1170" r:id="rId452"/>
    <p:sldId id="1064" r:id="rId453"/>
    <p:sldId id="1065" r:id="rId454"/>
    <p:sldId id="342" r:id="rId455"/>
    <p:sldId id="1067" r:id="rId456"/>
    <p:sldId id="1068" r:id="rId457"/>
    <p:sldId id="727" r:id="rId458"/>
    <p:sldId id="728" r:id="rId459"/>
    <p:sldId id="781" r:id="rId460"/>
    <p:sldId id="1007" r:id="rId461"/>
    <p:sldId id="730" r:id="rId462"/>
    <p:sldId id="1157" r:id="rId463"/>
    <p:sldId id="1158" r:id="rId464"/>
    <p:sldId id="775" r:id="rId465"/>
    <p:sldId id="734" r:id="rId466"/>
    <p:sldId id="735" r:id="rId467"/>
    <p:sldId id="738" r:id="rId468"/>
    <p:sldId id="774" r:id="rId469"/>
    <p:sldId id="737" r:id="rId470"/>
    <p:sldId id="740" r:id="rId471"/>
    <p:sldId id="968" r:id="rId472"/>
    <p:sldId id="969" r:id="rId473"/>
    <p:sldId id="1045" r:id="rId474"/>
    <p:sldId id="986" r:id="rId475"/>
    <p:sldId id="427" r:id="rId476"/>
    <p:sldId id="688" r:id="rId477"/>
    <p:sldId id="689" r:id="rId478"/>
    <p:sldId id="731" r:id="rId479"/>
    <p:sldId id="732" r:id="rId480"/>
    <p:sldId id="758" r:id="rId481"/>
    <p:sldId id="759" r:id="rId482"/>
    <p:sldId id="916" r:id="rId483"/>
    <p:sldId id="917" r:id="rId484"/>
    <p:sldId id="840" r:id="rId485"/>
    <p:sldId id="841" r:id="rId486"/>
    <p:sldId id="939" r:id="rId487"/>
    <p:sldId id="766" r:id="rId488"/>
    <p:sldId id="767" r:id="rId489"/>
    <p:sldId id="776" r:id="rId490"/>
    <p:sldId id="752" r:id="rId491"/>
    <p:sldId id="753" r:id="rId492"/>
    <p:sldId id="764" r:id="rId493"/>
    <p:sldId id="765" r:id="rId494"/>
    <p:sldId id="874" r:id="rId495"/>
    <p:sldId id="946" r:id="rId496"/>
    <p:sldId id="777" r:id="rId497"/>
    <p:sldId id="762" r:id="rId498"/>
    <p:sldId id="763" r:id="rId499"/>
    <p:sldId id="769" r:id="rId500"/>
    <p:sldId id="770" r:id="rId501"/>
    <p:sldId id="873" r:id="rId502"/>
    <p:sldId id="875" r:id="rId503"/>
    <p:sldId id="1069" r:id="rId504"/>
    <p:sldId id="943" r:id="rId505"/>
    <p:sldId id="755" r:id="rId506"/>
    <p:sldId id="754" r:id="rId507"/>
    <p:sldId id="760" r:id="rId508"/>
    <p:sldId id="952" r:id="rId509"/>
    <p:sldId id="768" r:id="rId510"/>
    <p:sldId id="761" r:id="rId511"/>
    <p:sldId id="861" r:id="rId512"/>
    <p:sldId id="862" r:id="rId513"/>
    <p:sldId id="756" r:id="rId514"/>
    <p:sldId id="771" r:id="rId515"/>
    <p:sldId id="876" r:id="rId516"/>
    <p:sldId id="778" r:id="rId517"/>
    <p:sldId id="779" r:id="rId518"/>
    <p:sldId id="834" r:id="rId519"/>
    <p:sldId id="780" r:id="rId520"/>
    <p:sldId id="833" r:id="rId521"/>
    <p:sldId id="783" r:id="rId522"/>
    <p:sldId id="880" r:id="rId523"/>
    <p:sldId id="881" r:id="rId524"/>
    <p:sldId id="879" r:id="rId525"/>
    <p:sldId id="866" r:id="rId526"/>
    <p:sldId id="878" r:id="rId527"/>
    <p:sldId id="867" r:id="rId528"/>
    <p:sldId id="868" r:id="rId529"/>
    <p:sldId id="870" r:id="rId530"/>
    <p:sldId id="1241" r:id="rId531"/>
    <p:sldId id="869" r:id="rId532"/>
    <p:sldId id="1033" r:id="rId533"/>
    <p:sldId id="1021" r:id="rId534"/>
    <p:sldId id="1022" r:id="rId535"/>
    <p:sldId id="1023" r:id="rId536"/>
    <p:sldId id="1024" r:id="rId537"/>
    <p:sldId id="1025" r:id="rId538"/>
    <p:sldId id="1027" r:id="rId539"/>
    <p:sldId id="1028" r:id="rId540"/>
    <p:sldId id="1029" r:id="rId541"/>
    <p:sldId id="1030" r:id="rId542"/>
    <p:sldId id="1032" r:id="rId543"/>
    <p:sldId id="1031" r:id="rId544"/>
    <p:sldId id="885" r:id="rId545"/>
    <p:sldId id="1074" r:id="rId546"/>
    <p:sldId id="976" r:id="rId547"/>
    <p:sldId id="933" r:id="rId548"/>
    <p:sldId id="954" r:id="rId549"/>
    <p:sldId id="788" r:id="rId550"/>
    <p:sldId id="988" r:id="rId551"/>
    <p:sldId id="1026" r:id="rId552"/>
    <p:sldId id="1106" r:id="rId553"/>
    <p:sldId id="858" r:id="rId5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FE1212"/>
    <a:srgbClr val="2658E6"/>
    <a:srgbClr val="CD7311"/>
    <a:srgbClr val="E12F2B"/>
    <a:srgbClr val="E01E1E"/>
    <a:srgbClr val="E1FBF9"/>
    <a:srgbClr val="D9DD21"/>
    <a:srgbClr val="F7F7F7"/>
    <a:srgbClr val="C74C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notesMaster" Target="notesMasters/notesMaster1.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slide" Target="slides/slide53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presProps" Target="presProps.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viewProps" Target="viewProps.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theme" Target="theme/theme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tableStyles" Target="tableStyle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commentAuthors" Target="commentAuthors.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09-08-2020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419</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432</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320</a:t>
            </a:fld>
            <a:endParaRPr lang="en-IN"/>
          </a:p>
        </p:txBody>
      </p:sp>
    </p:spTree>
    <p:extLst>
      <p:ext uri="{BB962C8B-B14F-4D97-AF65-F5344CB8AC3E}">
        <p14:creationId xmlns:p14="http://schemas.microsoft.com/office/powerpoint/2010/main" val="120712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8/9/2020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8/9/2020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8/9/2020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8/9/2020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1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1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31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2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3" Type="http://schemas.openxmlformats.org/officeDocument/2006/relationships/image" Target="../media/image171.gif"/><Relationship Id="rId2" Type="http://schemas.openxmlformats.org/officeDocument/2006/relationships/image" Target="../media/image170.gif"/><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86.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508105"/>
          </a:xfrm>
          <a:prstGeom prst="rect">
            <a:avLst/>
          </a:prstGeom>
        </p:spPr>
        <p:txBody>
          <a:bodyPr wrap="square">
            <a:spAutoFit/>
          </a:bodyPr>
          <a:lstStyle/>
          <a:p>
            <a:r>
              <a:rPr lang="en-IN" sz="46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a:solidFill>
                  <a:srgbClr val="17A889"/>
                </a:solidFill>
                <a:latin typeface="Arial" pitchFamily="34" charset="0"/>
                <a:cs typeface="Arial" pitchFamily="34" charset="0"/>
              </a:rPr>
              <a:t>infoway</a:t>
            </a:r>
            <a:endParaRPr lang="en-US" sz="6600" dirty="0">
              <a:solidFill>
                <a:srgbClr val="17A889"/>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243251"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2" name="Picture 1">
            <a:extLst>
              <a:ext uri="{FF2B5EF4-FFF2-40B4-BE49-F238E27FC236}">
                <a16:creationId xmlns:a16="http://schemas.microsoft.com/office/drawing/2014/main" id="{25EE1F35-CEA0-424A-A0FC-54148ECB94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8" y="152400"/>
            <a:ext cx="3218893" cy="104435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667390787"/>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579984" y="314071"/>
            <a:ext cx="2952328" cy="166199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   int   emp_no;</a:t>
            </a:r>
          </a:p>
          <a:p>
            <a:r>
              <a:rPr lang="en-IN" sz="2000" dirty="0">
                <a:latin typeface="Arial" panose="020B0604020202020204" pitchFamily="34" charset="0"/>
                <a:cs typeface="Arial" panose="020B0604020202020204" pitchFamily="34" charset="0"/>
              </a:rPr>
              <a:t>   char  emp_name[50];</a:t>
            </a:r>
          </a:p>
          <a:p>
            <a:r>
              <a:rPr lang="en-IN" sz="2000" dirty="0">
                <a:latin typeface="Arial" panose="020B0604020202020204" pitchFamily="34" charset="0"/>
                <a:cs typeface="Arial" panose="020B0604020202020204" pitchFamily="34" charset="0"/>
              </a:rPr>
              <a:t>   int   salary;</a:t>
            </a:r>
          </a:p>
          <a:p>
            <a:r>
              <a:rPr lang="en-IN" sz="2000" dirty="0">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emp</a:t>
            </a:r>
            <a:r>
              <a:rPr lang="en-IN" sz="2000" dirty="0">
                <a:latin typeface="Arial" panose="020B0604020202020204" pitchFamily="34" charset="0"/>
                <a:cs typeface="Arial" panose="020B0604020202020204" pitchFamily="34" charset="0"/>
              </a:rPr>
              <a:t>;</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151784" y="260648"/>
            <a:ext cx="3888432"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   int   emp_no;</a:t>
            </a:r>
          </a:p>
          <a:p>
            <a:r>
              <a:rPr lang="en-IN" sz="2000" dirty="0">
                <a:latin typeface="Arial" panose="020B0604020202020204" pitchFamily="34" charset="0"/>
                <a:cs typeface="Arial" panose="020B0604020202020204" pitchFamily="34" charset="0"/>
              </a:rPr>
              <a:t>   char emp_name[50];</a:t>
            </a:r>
          </a:p>
          <a:p>
            <a:r>
              <a:rPr lang="en-IN" sz="2000" dirty="0">
                <a:latin typeface="Arial" panose="020B0604020202020204" pitchFamily="34" charset="0"/>
                <a:cs typeface="Arial" panose="020B0604020202020204" pitchFamily="34" charset="0"/>
              </a:rPr>
              <a:t>   int   salary;</a:t>
            </a:r>
          </a:p>
          <a:p>
            <a:r>
              <a:rPr lang="en-IN" sz="2000"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 emp</a:t>
            </a:r>
            <a:r>
              <a:rPr lang="en-IN" sz="20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263351" y="2492896"/>
            <a:ext cx="11665295" cy="4110312"/>
            <a:chOff x="7341076" y="4077606"/>
            <a:chExt cx="11405686" cy="4110312"/>
          </a:xfrm>
        </p:grpSpPr>
        <p:sp>
          <p:nvSpPr>
            <p:cNvPr id="10" name="Rectangle 9">
              <a:extLst>
                <a:ext uri="{FF2B5EF4-FFF2-40B4-BE49-F238E27FC236}">
                  <a16:creationId xmlns:a16="http://schemas.microsoft.com/office/drawing/2014/main" id="{58639E09-8671-429F-A84D-38A2FB0A1C06}"/>
                </a:ext>
              </a:extLst>
            </p:cNvPr>
            <p:cNvSpPr/>
            <p:nvPr/>
          </p:nvSpPr>
          <p:spPr>
            <a:xfrm>
              <a:off x="7341076"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384484" y="4494599"/>
              <a:ext cx="3081536"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180745D-BB2A-478A-A27F-7167B8E1AF1B}"/>
                </a:ext>
              </a:extLst>
            </p:cNvPr>
            <p:cNvSpPr/>
            <p:nvPr/>
          </p:nvSpPr>
          <p:spPr>
            <a:xfrm>
              <a:off x="11123846"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362339" y="4494599"/>
              <a:ext cx="3081536"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12D96A6D-9581-4ACC-AD8C-BBFFC7653504}"/>
                </a:ext>
              </a:extLst>
            </p:cNvPr>
            <p:cNvSpPr/>
            <p:nvPr/>
          </p:nvSpPr>
          <p:spPr>
            <a:xfrm>
              <a:off x="14858330"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4901737" y="4494599"/>
              <a:ext cx="3081536"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76672"/>
            <a:ext cx="8856984"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Create/Open an existing file with attributes as ("a" or "a+" or "w" or "w++") (</a:t>
            </a:r>
            <a:r>
              <a:rPr lang="en-IN" b="1" dirty="0">
                <a:latin typeface="Arial" panose="020B0604020202020204" pitchFamily="34" charset="0"/>
                <a:cs typeface="Arial" panose="020B0604020202020204" pitchFamily="34" charset="0"/>
              </a:rPr>
              <a:t>fopen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Reading from file (</a:t>
            </a:r>
            <a:r>
              <a:rPr lang="en-IN" b="1" dirty="0">
                <a:latin typeface="Arial" panose="020B0604020202020204" pitchFamily="34" charset="0"/>
                <a:cs typeface="Arial" panose="020B0604020202020204" pitchFamily="34" charset="0"/>
              </a:rPr>
              <a:t>fscanf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fgets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Writing to a file (</a:t>
            </a:r>
            <a:r>
              <a:rPr lang="en-IN" b="1" dirty="0">
                <a:latin typeface="Arial" panose="020B0604020202020204" pitchFamily="34" charset="0"/>
                <a:cs typeface="Arial" panose="020B0604020202020204" pitchFamily="34" charset="0"/>
              </a:rPr>
              <a:t>fprintf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fputs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Closing a file (</a:t>
            </a:r>
            <a:r>
              <a:rPr lang="en-IN" b="1" dirty="0">
                <a:latin typeface="Arial" panose="020B0604020202020204" pitchFamily="34" charset="0"/>
                <a:cs typeface="Arial" panose="020B0604020202020204" pitchFamily="34" charset="0"/>
              </a:rPr>
              <a:t>fclose</a:t>
            </a:r>
            <a:r>
              <a:rPr lang="en-IN" dirty="0">
                <a:latin typeface="Arial" panose="020B0604020202020204" pitchFamily="34" charset="0"/>
                <a:cs typeface="Arial" panose="020B0604020202020204" pitchFamily="34" charset="0"/>
              </a:rPr>
              <a:t>)</a:t>
            </a:r>
          </a:p>
        </p:txBody>
      </p:sp>
      <p:grpSp>
        <p:nvGrpSpPr>
          <p:cNvPr id="18" name="Group 17">
            <a:extLst>
              <a:ext uri="{FF2B5EF4-FFF2-40B4-BE49-F238E27FC236}">
                <a16:creationId xmlns:a16="http://schemas.microsoft.com/office/drawing/2014/main" id="{7B16BE47-88C1-4720-AE2F-50D9220EDA1D}"/>
              </a:ext>
            </a:extLst>
          </p:cNvPr>
          <p:cNvGrpSpPr/>
          <p:nvPr/>
        </p:nvGrpSpPr>
        <p:grpSpPr>
          <a:xfrm>
            <a:off x="227348" y="2420888"/>
            <a:ext cx="11737304" cy="4212408"/>
            <a:chOff x="75094" y="3861049"/>
            <a:chExt cx="11737304" cy="3982400"/>
          </a:xfrm>
        </p:grpSpPr>
        <p:grpSp>
          <p:nvGrpSpPr>
            <p:cNvPr id="19" name="Group 18">
              <a:extLst>
                <a:ext uri="{FF2B5EF4-FFF2-40B4-BE49-F238E27FC236}">
                  <a16:creationId xmlns:a16="http://schemas.microsoft.com/office/drawing/2014/main" id="{1C8CF753-1D45-4888-9B84-083B1BCD6EE8}"/>
                </a:ext>
              </a:extLst>
            </p:cNvPr>
            <p:cNvGrpSpPr/>
            <p:nvPr/>
          </p:nvGrpSpPr>
          <p:grpSpPr>
            <a:xfrm>
              <a:off x="75094" y="3861049"/>
              <a:ext cx="11737304" cy="1412285"/>
              <a:chOff x="4300465" y="3789040"/>
              <a:chExt cx="11737304" cy="1412285"/>
            </a:xfrm>
          </p:grpSpPr>
          <p:sp>
            <p:nvSpPr>
              <p:cNvPr id="24" name="Rectangle 23">
                <a:extLst>
                  <a:ext uri="{FF2B5EF4-FFF2-40B4-BE49-F238E27FC236}">
                    <a16:creationId xmlns:a16="http://schemas.microsoft.com/office/drawing/2014/main" id="{014984F7-38A5-4B58-AE97-3E3D794F96D6}"/>
                  </a:ext>
                </a:extLst>
              </p:cNvPr>
              <p:cNvSpPr/>
              <p:nvPr/>
            </p:nvSpPr>
            <p:spPr>
              <a:xfrm>
                <a:off x="7888076" y="3789040"/>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search employee</a:t>
                </a:r>
                <a:endParaRPr lang="en-IN" sz="20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BDA30923-F8D0-49C0-8251-8A1A2387B64E}"/>
                  </a:ext>
                </a:extLst>
              </p:cNvPr>
              <p:cNvSpPr/>
              <p:nvPr/>
            </p:nvSpPr>
            <p:spPr>
              <a:xfrm>
                <a:off x="4300465" y="3831257"/>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File Attributes</a:t>
                </a:r>
                <a:endParaRPr lang="en-IN" sz="2000" dirty="0">
                  <a:latin typeface="Arial" panose="020B0604020202020204" pitchFamily="34" charset="0"/>
                  <a:cs typeface="Arial" panose="020B0604020202020204" pitchFamily="34" charset="0"/>
                </a:endParaRPr>
              </a:p>
            </p:txBody>
          </p:sp>
          <p:sp>
            <p:nvSpPr>
              <p:cNvPr id="26" name="TextBox 4">
                <a:extLst>
                  <a:ext uri="{FF2B5EF4-FFF2-40B4-BE49-F238E27FC236}">
                    <a16:creationId xmlns:a16="http://schemas.microsoft.com/office/drawing/2014/main" id="{20946110-F3E8-40E3-9676-FB824CE1EF73}"/>
                  </a:ext>
                </a:extLst>
              </p:cNvPr>
              <p:cNvSpPr txBox="1"/>
              <p:nvPr/>
            </p:nvSpPr>
            <p:spPr>
              <a:xfrm>
                <a:off x="4408477" y="4277995"/>
                <a:ext cx="3081536" cy="92333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7" name="Rectangle 26">
                <a:extLst>
                  <a:ext uri="{FF2B5EF4-FFF2-40B4-BE49-F238E27FC236}">
                    <a16:creationId xmlns:a16="http://schemas.microsoft.com/office/drawing/2014/main" id="{DAB7D5EC-5E8B-43D5-AD25-F8AEF64E41B4}"/>
                  </a:ext>
                </a:extLst>
              </p:cNvPr>
              <p:cNvSpPr/>
              <p:nvPr/>
            </p:nvSpPr>
            <p:spPr>
              <a:xfrm>
                <a:off x="11897309" y="3789040"/>
                <a:ext cx="4140460" cy="3782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emp_no, emp_name</a:t>
                </a:r>
                <a:endParaRPr lang="en-IN" sz="2000" dirty="0">
                  <a:latin typeface="Arial" panose="020B0604020202020204" pitchFamily="34" charset="0"/>
                  <a:cs typeface="Arial" panose="020B0604020202020204" pitchFamily="34" charset="0"/>
                </a:endParaRPr>
              </a:p>
            </p:txBody>
          </p:sp>
        </p:grpSp>
        <p:sp>
          <p:nvSpPr>
            <p:cNvPr id="22" name="TextBox 4">
              <a:extLst>
                <a:ext uri="{FF2B5EF4-FFF2-40B4-BE49-F238E27FC236}">
                  <a16:creationId xmlns:a16="http://schemas.microsoft.com/office/drawing/2014/main" id="{2598E453-ED5E-4377-936B-0803E2744F82}"/>
                </a:ext>
              </a:extLst>
            </p:cNvPr>
            <p:cNvSpPr txBox="1"/>
            <p:nvPr/>
          </p:nvSpPr>
          <p:spPr>
            <a:xfrm>
              <a:off x="375216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23" name="TextBox 4">
              <a:extLst>
                <a:ext uri="{FF2B5EF4-FFF2-40B4-BE49-F238E27FC236}">
                  <a16:creationId xmlns:a16="http://schemas.microsoft.com/office/drawing/2014/main" id="{EC18B6D7-4580-4672-939C-F438A0A039FE}"/>
                </a:ext>
              </a:extLst>
            </p:cNvPr>
            <p:cNvSpPr txBox="1"/>
            <p:nvPr/>
          </p:nvSpPr>
          <p:spPr>
            <a:xfrm>
              <a:off x="773115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941465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107996"/>
          </a:xfrm>
          <a:prstGeom prst="rect">
            <a:avLst/>
          </a:prstGeom>
          <a:solidFill>
            <a:schemeClr val="bg1"/>
          </a:solidFill>
        </p:spPr>
        <p:txBody>
          <a:bodyPr wrap="square">
            <a:spAutoFit/>
          </a:bodyPr>
          <a:lstStyle/>
          <a:p>
            <a:r>
              <a:rPr lang="en-IN" sz="2200" dirty="0">
                <a:latin typeface="Palatino Linotype" panose="02040502050505030304" pitchFamily="18" charset="0"/>
                <a:cs typeface="Segoe UI Light" panose="020B0502040204020203" pitchFamily="34" charset="0"/>
              </a:rPr>
              <a:t>The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a:t>
            </a:r>
            <a:r>
              <a:rPr lang="en-IN" sz="2200" b="1" dirty="0">
                <a:latin typeface="Palatino Linotype" panose="02040502050505030304" pitchFamily="18" charset="0"/>
                <a:cs typeface="Segoe UI Light" panose="020B0502040204020203" pitchFamily="34" charset="0"/>
              </a:rPr>
              <a:t>db_name</a:t>
            </a:r>
            <a:r>
              <a:rPr lang="en-IN" sz="22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FF0000"/>
                </a:solidFill>
                <a:latin typeface="Palatino Linotype" pitchFamily="18" charset="0"/>
              </a:rPr>
              <a:t>e.g.</a:t>
            </a:r>
            <a:r>
              <a:rPr lang="en-US" b="1" dirty="0">
                <a:latin typeface="Palatino Linotype" pitchFamily="18" charset="0"/>
              </a:rPr>
              <a:t> *.txt, *.csv</a:t>
            </a:r>
            <a:r>
              <a:rPr lang="en-US" b="1">
                <a:latin typeface="Palatino Linotype" pitchFamily="18" charset="0"/>
              </a:rPr>
              <a:t>, etc. </a:t>
            </a:r>
            <a:r>
              <a:rPr lang="en-US" b="1" dirty="0">
                <a:latin typeface="Palatino Linotype" pitchFamily="18" charset="0"/>
              </a:rPr>
              <a:t>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214484" y="4336157"/>
            <a:ext cx="5708848"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06747" y="1348797"/>
            <a:ext cx="6106394"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59" y="1556792"/>
            <a:ext cx="6017141" cy="2123658"/>
          </a:xfrm>
          <a:prstGeom prst="rect">
            <a:avLst/>
          </a:prstGeom>
        </p:spPr>
        <p:txBody>
          <a:bodyPr wrap="square">
            <a:spAutoFit/>
          </a:bodyPr>
          <a:lstStyle/>
          <a:p>
            <a:r>
              <a:rPr lang="en-US" sz="2200" dirty="0">
                <a:latin typeface="Palatino Linotype" pitchFamily="18" charset="0"/>
              </a:rPr>
              <a:t>1 rajan  34500</a:t>
            </a:r>
          </a:p>
          <a:p>
            <a:r>
              <a:rPr lang="en-US" sz="2200" dirty="0">
                <a:latin typeface="Palatino Linotype" pitchFamily="18" charset="0"/>
              </a:rPr>
              <a:t>2 rahul patil 54000</a:t>
            </a:r>
          </a:p>
          <a:p>
            <a:r>
              <a:rPr lang="en-US" sz="2200" dirty="0">
                <a:latin typeface="Palatino Linotype" pitchFamily="18" charset="0"/>
              </a:rPr>
              <a:t>3 suraj raj k 22000</a:t>
            </a:r>
          </a:p>
          <a:p>
            <a:endParaRPr lang="en-US" sz="2200" dirty="0">
              <a:latin typeface="Palatino Linotype" pitchFamily="18" charset="0"/>
            </a:endParaRPr>
          </a:p>
          <a:p>
            <a:r>
              <a:rPr lang="en-US" sz="2200" dirty="0">
                <a:latin typeface="Palatino Linotype" pitchFamily="18" charset="0"/>
              </a:rPr>
              <a:t>4, S M Kumar, Mg Road Pune MH, 32000</a:t>
            </a:r>
          </a:p>
          <a:p>
            <a:r>
              <a:rPr lang="en-US" sz="22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79376" y="3276600"/>
            <a:ext cx="11305256"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808781"/>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3" name="Rectangle 2"/>
          <p:cNvSpPr/>
          <p:nvPr/>
        </p:nvSpPr>
        <p:spPr>
          <a:xfrm>
            <a:off x="119337" y="2420811"/>
            <a:ext cx="11637137" cy="3416320"/>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and these files may be stored in different folders so, due to this it is difficult to share data among different applications.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for example a student in a college should not be able to see the payroll details of the teachers, such kind of security constraints are difficult to apply in file processing systems.</a:t>
            </a:r>
          </a:p>
        </p:txBody>
      </p:sp>
    </p:spTree>
    <p:extLst>
      <p:ext uri="{BB962C8B-B14F-4D97-AF65-F5344CB8AC3E}">
        <p14:creationId xmlns:p14="http://schemas.microsoft.com/office/powerpoint/2010/main" val="284666264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IF(deptno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177184"/>
            <a:ext cx="11568891" cy="369332"/>
          </a:xfrm>
          <a:prstGeom prst="rect">
            <a:avLst/>
          </a:prstGeom>
        </p:spPr>
        <p:txBody>
          <a:bodyPr wrap="square">
            <a:spAutoFit/>
          </a:bodyPr>
          <a:lstStyle/>
          <a:p>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86104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5062941"/>
            <a:ext cx="3819794" cy="1678427"/>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117267758"/>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948397677"/>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43153102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537593220"/>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3797234598"/>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273383271"/>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0231941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771631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93327556"/>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10263457"/>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29203923"/>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397514692"/>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(phone,4),10,'*'))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612662805"/>
              </p:ext>
            </p:extLst>
          </p:nvPr>
        </p:nvGraphicFramePr>
        <p:xfrm>
          <a:off x="335360" y="787404"/>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644404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59807395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latin typeface="Arial" panose="020B0604020202020204" pitchFamily="34" charset="0"/>
                <a:ea typeface="Calibri" panose="020F050202020403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392706298"/>
              </p:ext>
            </p:extLst>
          </p:nvPr>
        </p:nvGraphicFramePr>
        <p:xfrm>
          <a:off x="119336" y="836713"/>
          <a:ext cx="11953328" cy="3460609"/>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DESC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577595"/>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85344761"/>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3528660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5382558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76185002"/>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014528046"/>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UNION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832648"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7" name="Rectangle 6"/>
          <p:cNvSpPr/>
          <p:nvPr/>
        </p:nvSpPr>
        <p:spPr>
          <a:xfrm>
            <a:off x="370984" y="425912"/>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983435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539405" cy="1296144"/>
                    <a:chOff x="669977" y="1556792"/>
                    <a:chExt cx="5539405"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913238" y="2097142"/>
                      <a:ext cx="1296144" cy="400110"/>
                    </a:xfrm>
                    <a:prstGeom prst="rect">
                      <a:avLst/>
                    </a:prstGeom>
                    <a:noFill/>
                  </p:spPr>
                  <p:txBody>
                    <a:bodyPr wrap="square">
                      <a:spAutoFit/>
                    </a:bodyPr>
                    <a:lstStyle/>
                    <a:p>
                      <a:r>
                        <a:rPr lang="en-US" sz="2000" dirty="0">
                          <a:latin typeface="Liberation Mono"/>
                          <a:cs typeface="Arial" panose="020B0604020202020204" pitchFamily="34" charset="0"/>
                        </a:rPr>
                        <a:t>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551873"/>
            <a:ext cx="6610703"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5075892"/>
            <a:ext cx="3566433"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3" y="375047"/>
            <a:ext cx="273630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aggregate functions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19957"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085184"/>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 filter where as Having clause acts as a post 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"d:/Test/o.txt";</a:t>
            </a:r>
          </a:p>
        </p:txBody>
      </p:sp>
    </p:spTree>
    <p:extLst>
      <p:ext uri="{BB962C8B-B14F-4D97-AF65-F5344CB8AC3E}">
        <p14:creationId xmlns:p14="http://schemas.microsoft.com/office/powerpoint/2010/main" val="3290262035"/>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deptno;</a:t>
            </a:r>
          </a:p>
        </p:txBody>
      </p:sp>
    </p:spTree>
    <p:extLst>
      <p:ext uri="{BB962C8B-B14F-4D97-AF65-F5344CB8AC3E}">
        <p14:creationId xmlns:p14="http://schemas.microsoft.com/office/powerpoint/2010/main" val="348907937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12841"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077218"/>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5" y="2"/>
            <a:ext cx="10404051"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and  Natural JOIN</a:t>
            </a:r>
            <a:endParaRPr lang="en-IN" sz="3200" i="1" dirty="0">
              <a:solidFill>
                <a:srgbClr val="FF9900"/>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932520836"/>
              </p:ext>
            </p:extLst>
          </p:nvPr>
        </p:nvGraphicFramePr>
        <p:xfrm>
          <a:off x="263352" y="800700"/>
          <a:ext cx="11665294" cy="5600061"/>
        </p:xfrm>
        <a:graphic>
          <a:graphicData uri="http://schemas.openxmlformats.org/drawingml/2006/table">
            <a:tbl>
              <a:tblPr/>
              <a:tblGrid>
                <a:gridCol w="5832647">
                  <a:extLst>
                    <a:ext uri="{9D8B030D-6E8A-4147-A177-3AD203B41FA5}">
                      <a16:colId xmlns:a16="http://schemas.microsoft.com/office/drawing/2014/main" val="20000"/>
                    </a:ext>
                  </a:extLst>
                </a:gridCol>
                <a:gridCol w="5832647">
                  <a:extLst>
                    <a:ext uri="{9D8B030D-6E8A-4147-A177-3AD203B41FA5}">
                      <a16:colId xmlns:a16="http://schemas.microsoft.com/office/drawing/2014/main" val="20001"/>
                    </a:ext>
                  </a:extLst>
                </a:gridCol>
              </a:tblGrid>
              <a:tr h="285693">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INNER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NATURAL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extLst>
                  <a:ext uri="{0D108BD9-81ED-4DB2-BD59-A6C34878D82A}">
                    <a16:rowId xmlns:a16="http://schemas.microsoft.com/office/drawing/2014/main" val="10000"/>
                  </a:ext>
                </a:extLst>
              </a:tr>
              <a:tr h="100757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37489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912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only those records will return which</a:t>
                      </a:r>
                      <a:r>
                        <a:rPr lang="en-US" sz="1800" b="0" baseline="0" dirty="0">
                          <a:latin typeface="Palatino Linotype" pitchFamily="18" charset="0"/>
                        </a:rPr>
                        <a:t> </a:t>
                      </a:r>
                      <a:r>
                        <a:rPr lang="en-US" sz="1800" b="0" dirty="0">
                          <a:latin typeface="Palatino Linotype" pitchFamily="18" charset="0"/>
                        </a:rPr>
                        <a:t>exists in both the tables</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Same as Inner</a:t>
                      </a:r>
                      <a:r>
                        <a:rPr lang="en-US" sz="1800" b="0" baseline="0" dirty="0">
                          <a:latin typeface="Palatino Linotype" pitchFamily="18" charset="0"/>
                        </a:rPr>
                        <a:t> Join</a:t>
                      </a:r>
                      <a:endParaRPr lang="en-US" sz="1800" b="0" dirty="0">
                        <a:latin typeface="Palatino Linotype" pitchFamily="18" charset="0"/>
                      </a:endParaRP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558556">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INNER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 ON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a:t>
                      </a:r>
                      <a:r>
                        <a:rPr lang="en-US" sz="1800" b="1" i="1" dirty="0">
                          <a:latin typeface="Palatino Linotype" pitchFamily="18" charset="0"/>
                        </a:rPr>
                        <a:t>A</a:t>
                      </a:r>
                      <a:r>
                        <a:rPr lang="en-US" sz="1800" b="0" baseline="-25000" dirty="0">
                          <a:solidFill>
                            <a:schemeClr val="tx1"/>
                          </a:solidFill>
                          <a:latin typeface="Palatino Linotype" pitchFamily="18" charset="0"/>
                        </a:rPr>
                        <a:t>1</a:t>
                      </a:r>
                      <a:r>
                        <a:rPr lang="en-US" sz="1800" b="0" dirty="0">
                          <a:latin typeface="Palatino Linotype" pitchFamily="18" charset="0"/>
                        </a:rPr>
                        <a:t> =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r>
                        <a:rPr lang="en-US" sz="1800" b="1" i="1" dirty="0">
                          <a:latin typeface="Palatino Linotype" pitchFamily="18" charset="0"/>
                        </a:rPr>
                        <a:t>A</a:t>
                      </a:r>
                      <a:r>
                        <a:rPr lang="en-US" sz="1800" b="0" baseline="-25000" dirty="0">
                          <a:latin typeface="Palatino Linotype" pitchFamily="18" charset="0"/>
                        </a:rPr>
                        <a:t>1</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tc>
                  <a:txBody>
                    <a:bodyPr/>
                    <a:lstStyle/>
                    <a:p>
                      <a:pPr algn="l" fontAlgn="base"/>
                      <a:endParaRPr lang="en-US" sz="1800" b="0" dirty="0">
                        <a:latin typeface="Palatino Linotype" pitchFamily="18" charset="0"/>
                      </a:endParaRPr>
                    </a:p>
                    <a:p>
                      <a:pPr algn="l" fontAlgn="base"/>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NATURAL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6040139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282115"/>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636912"/>
            <a:ext cx="1144927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259877111"/>
              </p:ext>
            </p:extLst>
          </p:nvPr>
        </p:nvGraphicFramePr>
        <p:xfrm>
          <a:off x="1551898" y="371966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166766633"/>
              </p:ext>
            </p:extLst>
          </p:nvPr>
        </p:nvGraphicFramePr>
        <p:xfrm>
          <a:off x="4632155" y="371966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73527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42107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3987409"/>
              </p:ext>
            </p:extLst>
          </p:nvPr>
        </p:nvGraphicFramePr>
        <p:xfrm>
          <a:off x="7856720" y="371703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kaushal</a:t>
            </a:r>
            <a:r>
              <a:rPr lang="en-IN" dirty="0">
                <a:latin typeface="Liberation Mono"/>
              </a:rPr>
              <a:t>',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ruhan</a:t>
            </a:r>
            <a:r>
              <a:rPr lang="en-IN" dirty="0">
                <a:latin typeface="Liberation Mono"/>
              </a:rPr>
              <a:t>',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2862322"/>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city, salary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a:t>
            </a:r>
            <a:endParaRPr lang="en-IN" dirty="0">
              <a:latin typeface="Palatino Linotype" panose="02040502050505030304" pitchFamily="18"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4371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524315"/>
            <a:chOff x="406574" y="1679200"/>
            <a:chExt cx="9855696" cy="452431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4193878"/>
                <a:ext cx="2578923"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439593"/>
            <a:ext cx="8208911" cy="3139321"/>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5112568"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000948"/>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257620"/>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36496855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b="1"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b="1"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65861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3645024"/>
            <a:ext cx="11148618"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60D29BF7-9F11-468A-8017-29DD4A031765}"/>
              </a:ext>
            </a:extLst>
          </p:cNvPr>
          <p:cNvSpPr/>
          <p:nvPr/>
        </p:nvSpPr>
        <p:spPr>
          <a:xfrm>
            <a:off x="200107" y="5229200"/>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408514119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7488832"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495E03D-2823-4F59-8326-91B9D2E19E23}"/>
              </a:ext>
            </a:extLst>
          </p:cNvPr>
          <p:cNvSpPr/>
          <p:nvPr/>
        </p:nvSpPr>
        <p:spPr>
          <a:xfrm>
            <a:off x="479376" y="3307504"/>
            <a:ext cx="11161239" cy="1015663"/>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When you select a column with type ZEROFILL it pads the displayed value of the field with zeros up to the display width specified in the column definition. Values longer than the display width are not truncated.</a:t>
            </a:r>
          </a:p>
        </p:txBody>
      </p:sp>
    </p:spTree>
    <p:extLst>
      <p:ext uri="{BB962C8B-B14F-4D97-AF65-F5344CB8AC3E}">
        <p14:creationId xmlns:p14="http://schemas.microsoft.com/office/powerpoint/2010/main" val="66294670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1757715"/>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1759201"/>
            <a:ext cx="385242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005064"/>
            <a:ext cx="5976664"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005064"/>
            <a:ext cx="4190160" cy="2031325"/>
          </a:xfrm>
          <a:prstGeom prst="rect">
            <a:avLst/>
          </a:prstGeom>
          <a:noFill/>
        </p:spPr>
        <p:txBody>
          <a:bodyPr wrap="square">
            <a:spAutoFit/>
          </a:bodyPr>
          <a:lstStyle/>
          <a:p>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FE1212"/>
                </a:solidFill>
                <a:latin typeface="Liberation Mono"/>
                <a:cs typeface="Arial" panose="020B0604020202020204" pitchFamily="34" charset="0"/>
              </a:rPr>
              <a:t>NOT NULL UNIQUE</a:t>
            </a:r>
            <a:r>
              <a:rPr lang="en-US" dirty="0">
                <a:latin typeface="Liberation Mono"/>
              </a:rPr>
              <a:t>,</a:t>
            </a:r>
          </a:p>
          <a:p>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894798" y="4077072"/>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894798" y="1753977"/>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93851692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43761501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0238732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020323"/>
            <a:ext cx="5544616"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452683"/>
            <a:ext cx="4221079"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1556560"/>
            <a:ext cx="3782833"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Tree>
    <p:extLst>
      <p:ext uri="{BB962C8B-B14F-4D97-AF65-F5344CB8AC3E}">
        <p14:creationId xmlns:p14="http://schemas.microsoft.com/office/powerpoint/2010/main" val="140717942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21575" y="1614613"/>
            <a:ext cx="5544616"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239114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157192"/>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9145016"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1" y="149641"/>
            <a:ext cx="2570971"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extLst>
              <p:ext uri="{D42A27DB-BD31-4B8C-83A1-F6EECF244321}">
                <p14:modId xmlns:p14="http://schemas.microsoft.com/office/powerpoint/2010/main" val="4262456772"/>
              </p:ext>
            </p:extLst>
          </p:nvPr>
        </p:nvGraphicFramePr>
        <p:xfrm>
          <a:off x="212661" y="1077075"/>
          <a:ext cx="5883339" cy="2225040"/>
        </p:xfrm>
        <a:graphic>
          <a:graphicData uri="http://schemas.openxmlformats.org/drawingml/2006/table">
            <a:tbl>
              <a:tblPr firstRow="1" bandRow="1">
                <a:tableStyleId>{5940675A-B579-460E-94D1-54222C63F5DA}</a:tableStyleId>
              </a:tblPr>
              <a:tblGrid>
                <a:gridCol w="914787">
                  <a:extLst>
                    <a:ext uri="{9D8B030D-6E8A-4147-A177-3AD203B41FA5}">
                      <a16:colId xmlns:a16="http://schemas.microsoft.com/office/drawing/2014/main" val="335185449"/>
                    </a:ext>
                  </a:extLst>
                </a:gridCol>
                <a:gridCol w="1080120">
                  <a:extLst>
                    <a:ext uri="{9D8B030D-6E8A-4147-A177-3AD203B41FA5}">
                      <a16:colId xmlns:a16="http://schemas.microsoft.com/office/drawing/2014/main" val="410791785"/>
                    </a:ext>
                  </a:extLst>
                </a:gridCol>
                <a:gridCol w="936104">
                  <a:extLst>
                    <a:ext uri="{9D8B030D-6E8A-4147-A177-3AD203B41FA5}">
                      <a16:colId xmlns:a16="http://schemas.microsoft.com/office/drawing/2014/main" val="1178793827"/>
                    </a:ext>
                  </a:extLst>
                </a:gridCol>
                <a:gridCol w="936104">
                  <a:extLst>
                    <a:ext uri="{9D8B030D-6E8A-4147-A177-3AD203B41FA5}">
                      <a16:colId xmlns:a16="http://schemas.microsoft.com/office/drawing/2014/main" val="831646229"/>
                    </a:ext>
                  </a:extLst>
                </a:gridCol>
                <a:gridCol w="720080">
                  <a:extLst>
                    <a:ext uri="{9D8B030D-6E8A-4147-A177-3AD203B41FA5}">
                      <a16:colId xmlns:a16="http://schemas.microsoft.com/office/drawing/2014/main" val="3072107594"/>
                    </a:ext>
                  </a:extLst>
                </a:gridCol>
                <a:gridCol w="1296144">
                  <a:extLst>
                    <a:ext uri="{9D8B030D-6E8A-4147-A177-3AD203B41FA5}">
                      <a16:colId xmlns:a16="http://schemas.microsoft.com/office/drawing/2014/main" val="2857807087"/>
                    </a:ext>
                  </a:extLst>
                </a:gridCol>
              </a:tblGrid>
              <a:tr h="370840">
                <a:tc>
                  <a:txBody>
                    <a:bodyPr/>
                    <a:lstStyle/>
                    <a:p>
                      <a:pPr algn="ctr"/>
                      <a:r>
                        <a:rPr lang="en-US" dirty="0">
                          <a:solidFill>
                            <a:srgbClr val="006C86"/>
                          </a:solidFill>
                          <a:latin typeface="Arial" panose="020B0604020202020204" pitchFamily="34" charset="0"/>
                          <a:cs typeface="Arial" panose="020B0604020202020204" pitchFamily="34" charset="0"/>
                        </a:rPr>
                        <a:t>RollNo</a:t>
                      </a:r>
                      <a:endParaRPr lang="en-IN" dirty="0">
                        <a:solidFill>
                          <a:srgbClr val="006C86"/>
                        </a:solidFill>
                        <a:latin typeface="Arial" panose="020B0604020202020204" pitchFamily="34" charset="0"/>
                        <a:cs typeface="Arial" panose="020B0604020202020204" pitchFamily="34" charset="0"/>
                      </a:endParaRPr>
                    </a:p>
                  </a:txBody>
                  <a:tcPr/>
                </a:tc>
                <a:tc>
                  <a:txBody>
                    <a:bodyPr/>
                    <a:lstStyle/>
                    <a:p>
                      <a:pPr algn="ctr"/>
                      <a:r>
                        <a:rPr lang="en-US" dirty="0">
                          <a:solidFill>
                            <a:srgbClr val="006C86"/>
                          </a:solidFill>
                          <a:latin typeface="Arial" panose="020B0604020202020204" pitchFamily="34" charset="0"/>
                          <a:cs typeface="Arial" panose="020B0604020202020204" pitchFamily="34" charset="0"/>
                        </a:rPr>
                        <a:t>Name</a:t>
                      </a:r>
                      <a:endParaRPr lang="en-IN" dirty="0">
                        <a:solidFill>
                          <a:srgbClr val="006C86"/>
                        </a:solidFill>
                        <a:latin typeface="Arial" panose="020B0604020202020204" pitchFamily="34" charset="0"/>
                        <a:cs typeface="Arial" panose="020B0604020202020204" pitchFamily="34" charset="0"/>
                      </a:endParaRPr>
                    </a:p>
                  </a:txBody>
                  <a:tcPr/>
                </a:tc>
                <a:tc>
                  <a:txBody>
                    <a:bodyPr/>
                    <a:lstStyle/>
                    <a:p>
                      <a:pPr algn="ctr"/>
                      <a:r>
                        <a:rPr lang="en-US" dirty="0">
                          <a:solidFill>
                            <a:srgbClr val="006C86"/>
                          </a:solidFill>
                          <a:latin typeface="Arial" panose="020B0604020202020204" pitchFamily="34" charset="0"/>
                          <a:cs typeface="Arial" panose="020B0604020202020204" pitchFamily="34" charset="0"/>
                        </a:rPr>
                        <a:t>Mobile</a:t>
                      </a:r>
                      <a:endParaRPr lang="en-IN" dirty="0">
                        <a:solidFill>
                          <a:srgbClr val="006C86"/>
                        </a:solidFill>
                        <a:latin typeface="Arial" panose="020B0604020202020204" pitchFamily="34" charset="0"/>
                        <a:cs typeface="Arial" panose="020B0604020202020204" pitchFamily="34" charset="0"/>
                      </a:endParaRPr>
                    </a:p>
                  </a:txBody>
                  <a:tcPr/>
                </a:tc>
                <a:tc>
                  <a:txBody>
                    <a:bodyPr/>
                    <a:lstStyle/>
                    <a:p>
                      <a:pPr algn="ctr"/>
                      <a:r>
                        <a:rPr lang="en-US" dirty="0">
                          <a:solidFill>
                            <a:srgbClr val="006C86"/>
                          </a:solidFill>
                          <a:latin typeface="Arial" panose="020B0604020202020204" pitchFamily="34" charset="0"/>
                          <a:cs typeface="Arial" panose="020B0604020202020204" pitchFamily="34" charset="0"/>
                        </a:rPr>
                        <a:t>City</a:t>
                      </a:r>
                      <a:endParaRPr lang="en-IN" dirty="0">
                        <a:solidFill>
                          <a:srgbClr val="006C86"/>
                        </a:solidFill>
                        <a:latin typeface="Arial" panose="020B0604020202020204" pitchFamily="34" charset="0"/>
                        <a:cs typeface="Arial" panose="020B0604020202020204" pitchFamily="34" charset="0"/>
                      </a:endParaRPr>
                    </a:p>
                  </a:txBody>
                  <a:tcPr/>
                </a:tc>
                <a:tc>
                  <a:txBody>
                    <a:bodyPr/>
                    <a:lstStyle/>
                    <a:p>
                      <a:pPr algn="ctr"/>
                      <a:r>
                        <a:rPr lang="en-US" dirty="0">
                          <a:solidFill>
                            <a:srgbClr val="006C86"/>
                          </a:solidFill>
                          <a:latin typeface="Arial" panose="020B0604020202020204" pitchFamily="34" charset="0"/>
                          <a:cs typeface="Arial" panose="020B0604020202020204" pitchFamily="34" charset="0"/>
                        </a:rPr>
                        <a:t>State</a:t>
                      </a:r>
                      <a:endParaRPr lang="en-IN" dirty="0">
                        <a:solidFill>
                          <a:srgbClr val="006C86"/>
                        </a:solidFill>
                        <a:latin typeface="Arial" panose="020B0604020202020204" pitchFamily="34" charset="0"/>
                        <a:cs typeface="Arial" panose="020B0604020202020204" pitchFamily="34" charset="0"/>
                      </a:endParaRPr>
                    </a:p>
                  </a:txBody>
                  <a:tcPr/>
                </a:tc>
                <a:tc>
                  <a:txBody>
                    <a:bodyPr/>
                    <a:lstStyle/>
                    <a:p>
                      <a:pPr algn="ctr"/>
                      <a:r>
                        <a:rPr lang="en-US" dirty="0">
                          <a:solidFill>
                            <a:srgbClr val="006C86"/>
                          </a:solidFill>
                          <a:latin typeface="Arial" panose="020B0604020202020204" pitchFamily="34" charset="0"/>
                          <a:cs typeface="Arial" panose="020B0604020202020204" pitchFamily="34" charset="0"/>
                        </a:rPr>
                        <a:t>isActive</a:t>
                      </a:r>
                      <a:endParaRPr lang="en-IN" dirty="0">
                        <a:solidFill>
                          <a:srgbClr val="006C86"/>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360121"/>
                  </a:ext>
                </a:extLst>
              </a:tr>
              <a:tr h="370840">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Ramesh</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xxxxxx</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Pune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MH</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17987432"/>
                  </a:ext>
                </a:extLst>
              </a:tr>
              <a:tr h="370840">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Amit</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xxxxxx</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Baroda</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GJ</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23539815"/>
                  </a:ext>
                </a:extLst>
              </a:tr>
              <a:tr h="370840">
                <a:tc>
                  <a:txBody>
                    <a:bodyPr/>
                    <a:lstStyle/>
                    <a:p>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Rajan</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xxxxxx</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Surat</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GJ</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1322040"/>
                  </a:ext>
                </a:extLst>
              </a:tr>
              <a:tr h="370840">
                <a:tc>
                  <a:txBody>
                    <a:bodyPr/>
                    <a:lstStyle/>
                    <a:p>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Bhavin</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xxxxxx</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Baroda</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GJ</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55653211"/>
                  </a:ext>
                </a:extLst>
              </a:tr>
              <a:tr h="370840">
                <a:tc>
                  <a:txBody>
                    <a:bodyPr/>
                    <a:lstStyle/>
                    <a:p>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Pankaj</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xxxxxx</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Surat</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GJ</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1108713145"/>
              </p:ext>
            </p:extLst>
          </p:nvPr>
        </p:nvGraphicFramePr>
        <p:xfrm>
          <a:off x="6589398" y="1052736"/>
          <a:ext cx="4875225" cy="22250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335185449"/>
                    </a:ext>
                  </a:extLst>
                </a:gridCol>
                <a:gridCol w="1954874">
                  <a:extLst>
                    <a:ext uri="{9D8B030D-6E8A-4147-A177-3AD203B41FA5}">
                      <a16:colId xmlns:a16="http://schemas.microsoft.com/office/drawing/2014/main" val="410791785"/>
                    </a:ext>
                  </a:extLst>
                </a:gridCol>
                <a:gridCol w="1984247">
                  <a:extLst>
                    <a:ext uri="{9D8B030D-6E8A-4147-A177-3AD203B41FA5}">
                      <a16:colId xmlns:a16="http://schemas.microsoft.com/office/drawing/2014/main" val="1178793827"/>
                    </a:ext>
                  </a:extLst>
                </a:gridCol>
              </a:tblGrid>
              <a:tr h="370840">
                <a:tc>
                  <a:txBody>
                    <a:bodyPr/>
                    <a:lstStyle/>
                    <a:p>
                      <a:pPr algn="ctr"/>
                      <a:r>
                        <a:rPr lang="en-US" dirty="0">
                          <a:solidFill>
                            <a:srgbClr val="006C86"/>
                          </a:solidFill>
                          <a:latin typeface="Arial" panose="020B0604020202020204" pitchFamily="34" charset="0"/>
                          <a:cs typeface="Arial" panose="020B0604020202020204" pitchFamily="34" charset="0"/>
                        </a:rPr>
                        <a:t>RollNo</a:t>
                      </a:r>
                      <a:endParaRPr lang="en-IN" dirty="0">
                        <a:solidFill>
                          <a:srgbClr val="006C86"/>
                        </a:solidFill>
                        <a:latin typeface="Arial" panose="020B0604020202020204" pitchFamily="34" charset="0"/>
                        <a:cs typeface="Arial" panose="020B0604020202020204" pitchFamily="34" charset="0"/>
                      </a:endParaRPr>
                    </a:p>
                  </a:txBody>
                  <a:tcPr/>
                </a:tc>
                <a:tc>
                  <a:txBody>
                    <a:bodyPr/>
                    <a:lstStyle/>
                    <a:p>
                      <a:pPr algn="ctr"/>
                      <a:r>
                        <a:rPr lang="en-US" dirty="0">
                          <a:solidFill>
                            <a:srgbClr val="006C86"/>
                          </a:solidFill>
                          <a:latin typeface="Arial" panose="020B0604020202020204" pitchFamily="34" charset="0"/>
                          <a:cs typeface="Arial" panose="020B0604020202020204" pitchFamily="34" charset="0"/>
                        </a:rPr>
                        <a:t>StudentName</a:t>
                      </a:r>
                      <a:endParaRPr lang="en-IN" dirty="0">
                        <a:solidFill>
                          <a:srgbClr val="006C86"/>
                        </a:solidFill>
                        <a:latin typeface="Arial" panose="020B0604020202020204" pitchFamily="34" charset="0"/>
                        <a:cs typeface="Arial" panose="020B0604020202020204" pitchFamily="34" charset="0"/>
                      </a:endParaRPr>
                    </a:p>
                  </a:txBody>
                  <a:tcPr/>
                </a:tc>
                <a:tc>
                  <a:txBody>
                    <a:bodyPr/>
                    <a:lstStyle/>
                    <a:p>
                      <a:pPr algn="ctr"/>
                      <a:r>
                        <a:rPr lang="en-US" dirty="0">
                          <a:solidFill>
                            <a:srgbClr val="006C86"/>
                          </a:solidFill>
                          <a:latin typeface="Arial" panose="020B0604020202020204" pitchFamily="34" charset="0"/>
                          <a:cs typeface="Arial" panose="020B0604020202020204" pitchFamily="34" charset="0"/>
                        </a:rPr>
                        <a:t>CourceName</a:t>
                      </a:r>
                      <a:endParaRPr lang="en-IN" dirty="0">
                        <a:solidFill>
                          <a:srgbClr val="006C86"/>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360121"/>
                  </a:ext>
                </a:extLst>
              </a:tr>
              <a:tr h="370840">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Ramesh</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RDBMS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17987432"/>
                  </a:ext>
                </a:extLst>
              </a:tr>
              <a:tr h="370840">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Amit</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23539815"/>
                  </a:ext>
                </a:extLst>
              </a:tr>
              <a:tr h="370840">
                <a:tc>
                  <a:txBody>
                    <a:bodyPr/>
                    <a:lstStyle/>
                    <a:p>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Rajan</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1322040"/>
                  </a:ext>
                </a:extLst>
              </a:tr>
              <a:tr h="370840">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Bhavin</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455653211"/>
                  </a:ext>
                </a:extLst>
              </a:tr>
              <a:tr h="370840">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Pankaj</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61" y="620688"/>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6040" y="620688"/>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429000"/>
            <a:ext cx="11251962" cy="2123658"/>
          </a:xfrm>
          <a:prstGeom prst="rect">
            <a:avLst/>
          </a:prstGeom>
          <a:noFill/>
        </p:spPr>
        <p:txBody>
          <a:bodyPr wrap="square">
            <a:spAutoFit/>
          </a:bodyPr>
          <a:lstStyle/>
          <a:p>
            <a:pPr algn="l" fontAlgn="base"/>
            <a:r>
              <a:rPr lang="en-US" b="1" i="0" dirty="0">
                <a:solidFill>
                  <a:schemeClr val="tx1">
                    <a:lumMod val="85000"/>
                    <a:lumOff val="15000"/>
                  </a:schemeClr>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chemeClr val="tx1">
                    <a:lumMod val="85000"/>
                    <a:lumOff val="15000"/>
                  </a:schemeClr>
                </a:solidFill>
                <a:effectLst/>
                <a:latin typeface="Arial" panose="020B0604020202020204" pitchFamily="34" charset="0"/>
                <a:cs typeface="Arial" panose="020B0604020202020204" pitchFamily="34" charset="0"/>
              </a:rPr>
              <a:t>Deletion and Updation anomaly:</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=1 , it will not allow.</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=1, it will not allow.</a:t>
            </a:r>
          </a:p>
        </p:txBody>
      </p:sp>
    </p:spTree>
    <p:extLst>
      <p:ext uri="{BB962C8B-B14F-4D97-AF65-F5344CB8AC3E}">
        <p14:creationId xmlns:p14="http://schemas.microsoft.com/office/powerpoint/2010/main" val="86104341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191344" y="1124744"/>
            <a:ext cx="11545071"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110413380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903065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Total no of attributes/columns present in a relation/table is called degree of the relation and is denoted by d(</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Total no of tuples present in a relation or rows present in a table, is called cardinality of a relation and is denoted by </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dirty="0">
                <a:solidFill>
                  <a:srgbClr val="0089A4"/>
                </a:solidFill>
                <a:latin typeface="Palatino Linotype" panose="02040502050505030304" pitchFamily="18" charset="0"/>
              </a:rPr>
              <a:t>They have the same degree d(R).</a:t>
            </a:r>
          </a:p>
          <a:p>
            <a:pPr marL="914400" lvl="1" indent="-457200" algn="just">
              <a:buFont typeface="+mj-lt"/>
              <a:buAutoNum type="arabicPeriod"/>
            </a:pPr>
            <a:r>
              <a:rPr lang="en-IN" dirty="0">
                <a:solidFill>
                  <a:srgbClr val="0089A4"/>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985" y="1159158"/>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985"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3393" y="3348862"/>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3394"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986" y="3332493"/>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1762"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3393" y="5180999"/>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3393"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49299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66199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517232"/>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21599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646878"/>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1308442" cy="646331"/>
          </a:xfrm>
          <a:prstGeom prst="rect">
            <a:avLst/>
          </a:prstGeom>
        </p:spPr>
        <p:txBody>
          <a:bodyPr wrap="square">
            <a:spAutoFit/>
          </a:bodyPr>
          <a:lstStyle/>
          <a:p>
            <a:r>
              <a:rPr lang="en-IN" b="1" dirty="0">
                <a:solidFill>
                  <a:srgbClr val="0089A4"/>
                </a:solidFill>
                <a:latin typeface="Palatino Linotype" panose="02040502050505030304" pitchFamily="18" charset="0"/>
                <a:cs typeface="Arial" panose="020B0604020202020204" pitchFamily="34" charset="0"/>
              </a:rPr>
              <a:t>Data</a:t>
            </a:r>
            <a:r>
              <a:rPr lang="en-IN" dirty="0">
                <a:solidFill>
                  <a:srgbClr val="0089A4"/>
                </a:solidFill>
                <a:latin typeface="Palatino Linotype" panose="02040502050505030304" pitchFamily="18" charset="0"/>
                <a:cs typeface="Arial" panose="020B0604020202020204" pitchFamily="34" charset="0"/>
              </a:rPr>
              <a:t> </a:t>
            </a:r>
            <a:r>
              <a:rPr lang="en-IN" b="1" dirty="0">
                <a:solidFill>
                  <a:srgbClr val="0089A4"/>
                </a:solidFill>
                <a:latin typeface="Palatino Linotype" panose="02040502050505030304" pitchFamily="18" charset="0"/>
                <a:cs typeface="Arial" panose="020B0604020202020204" pitchFamily="34" charset="0"/>
              </a:rPr>
              <a:t>integrity:</a:t>
            </a:r>
            <a:r>
              <a:rPr lang="en-IN"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concerns the concept of a primary key. 		</a:t>
            </a:r>
          </a:p>
          <a:p>
            <a:pPr>
              <a:lnSpc>
                <a:spcPct val="150000"/>
              </a:lnSpc>
            </a:pPr>
            <a:r>
              <a:rPr lang="en-IN" b="1" i="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concerns the concept of a foreign key.</a:t>
            </a:r>
          </a:p>
          <a:p>
            <a:pPr>
              <a:lnSpc>
                <a:spcPct val="150000"/>
              </a:lnSpc>
            </a:pPr>
            <a:r>
              <a:rPr lang="en-IN" b="1" i="1" dirty="0">
                <a:solidFill>
                  <a:srgbClr val="006C86"/>
                </a:solidFill>
                <a:latin typeface="Palatino Linotype" panose="02040502050505030304" pitchFamily="18" charset="0"/>
                <a:cs typeface="Arial" panose="020B0604020202020204" pitchFamily="34" charset="0"/>
              </a:rPr>
              <a:t>Domain</a:t>
            </a:r>
            <a:r>
              <a:rPr lang="en-IN" i="1"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i="1" dirty="0">
                <a:solidFill>
                  <a:srgbClr val="006C86"/>
                </a:solidFill>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Palatino Linotype" panose="02040502050505030304" pitchFamily="18" charset="0"/>
                <a:cs typeface="Arial" panose="020B0604020202020204" pitchFamily="34" charset="0"/>
              </a:rPr>
              <a:t>Three types of integrity constraints: </a:t>
            </a:r>
            <a:r>
              <a:rPr lang="en-IN" b="1" i="1" dirty="0">
                <a:solidFill>
                  <a:srgbClr val="0089A4"/>
                </a:solidFill>
                <a:latin typeface="Palatino Linotype" panose="02040502050505030304" pitchFamily="18" charset="0"/>
                <a:cs typeface="Arial" panose="020B0604020202020204" pitchFamily="34" charset="0"/>
              </a:rPr>
              <a:t>entity integrity, referential integrity and domain integrity</a:t>
            </a:r>
            <a:r>
              <a:rPr lang="en-IN" dirty="0">
                <a:solidFill>
                  <a:srgbClr val="0089A4"/>
                </a:solidFill>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336630032"/>
              </p:ext>
            </p:extLst>
          </p:nvPr>
        </p:nvGraphicFramePr>
        <p:xfrm>
          <a:off x="119532" y="738286"/>
          <a:ext cx="11952936" cy="4927577"/>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t>SIMPLE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tc>
                  <a:txBody>
                    <a:bodyPr/>
                    <a:lstStyle/>
                    <a:p>
                      <a:pPr algn="ctr" fontAlgn="base"/>
                      <a:r>
                        <a:rPr lang="en-US" sz="2200" cap="all" dirty="0"/>
                        <a:t>COMPLEX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extLst>
                  <a:ext uri="{0D108BD9-81ED-4DB2-BD59-A6C34878D82A}">
                    <a16:rowId xmlns:a16="http://schemas.microsoft.com/office/drawing/2014/main" val="10000"/>
                  </a:ext>
                </a:extLst>
              </a:tr>
              <a:tr h="689681">
                <a:tc>
                  <a:txBody>
                    <a:bodyPr/>
                    <a:lstStyle/>
                    <a:p>
                      <a:pPr algn="l" fontAlgn="base"/>
                      <a:r>
                        <a:rPr lang="en-US" sz="1800" dirty="0">
                          <a:latin typeface="Arial" panose="020B0604020202020204" pitchFamily="34" charset="0"/>
                          <a:cs typeface="Arial" panose="020B0604020202020204" pitchFamily="34" charset="0"/>
                        </a:rPr>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Conatins more than one base tables or is created from more than one tables.</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1"/>
                  </a:ext>
                </a:extLst>
              </a:tr>
              <a:tr h="535171">
                <a:tc>
                  <a:txBody>
                    <a:bodyPr/>
                    <a:lstStyle/>
                    <a:p>
                      <a:pPr algn="l" fontAlgn="base"/>
                      <a:r>
                        <a:rPr lang="en-US" sz="1800" dirty="0">
                          <a:latin typeface="Arial" panose="020B0604020202020204" pitchFamily="34" charset="0"/>
                          <a:cs typeface="Arial" panose="020B0604020202020204" pitchFamily="34" charset="0"/>
                        </a:rPr>
                        <a:t>We cannot use group functions like MAX(), COUNT(), etc.</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We can use group functions.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2"/>
                  </a:ext>
                </a:extLst>
              </a:tr>
              <a:tr h="380659">
                <a:tc>
                  <a:txBody>
                    <a:bodyPr/>
                    <a:lstStyle/>
                    <a:p>
                      <a:pPr algn="l" fontAlgn="base"/>
                      <a:r>
                        <a:rPr lang="en-US" sz="1800">
                          <a:latin typeface="Arial" panose="020B0604020202020204" pitchFamily="34" charset="0"/>
                          <a:cs typeface="Arial" panose="020B0604020202020204" pitchFamily="34" charset="0"/>
                        </a:rPr>
                        <a:t>Does not contain groups of data.</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It can conatin groups of data.</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3"/>
                  </a:ext>
                </a:extLst>
              </a:tr>
              <a:tr h="535171">
                <a:tc>
                  <a:txBody>
                    <a:bodyPr/>
                    <a:lstStyle/>
                    <a:p>
                      <a:pPr algn="l" fontAlgn="base"/>
                      <a:r>
                        <a:rPr lang="en-US" sz="1800">
                          <a:latin typeface="Arial" panose="020B0604020202020204" pitchFamily="34" charset="0"/>
                          <a:cs typeface="Arial" panose="020B0604020202020204" pitchFamily="34" charset="0"/>
                        </a:rPr>
                        <a:t>DML operations could be performed through a simple view.</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DML operations could not always be performed through a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4"/>
                  </a:ext>
                </a:extLst>
              </a:tr>
              <a:tr h="535171">
                <a:tc>
                  <a:txBody>
                    <a:bodyPr/>
                    <a:lstStyle/>
                    <a:p>
                      <a:pPr algn="l" fontAlgn="base"/>
                      <a:r>
                        <a:rPr lang="en-US" sz="1800" dirty="0">
                          <a:latin typeface="Arial" panose="020B0604020202020204" pitchFamily="34" charset="0"/>
                          <a:cs typeface="Arial" panose="020B0604020202020204" pitchFamily="34" charset="0"/>
                        </a:rPr>
                        <a:t>INSERT, DELETE and UPDATE are directly possible on a simple view.</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We cannot apply INSERT, DELETE and UPDATE on complex view directly.</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5"/>
                  </a:ext>
                </a:extLst>
              </a:tr>
              <a:tr h="844192">
                <a:tc>
                  <a:txBody>
                    <a:bodyPr/>
                    <a:lstStyle/>
                    <a:p>
                      <a:pPr algn="l" fontAlgn="base"/>
                      <a:r>
                        <a:rPr lang="en-US" sz="1800" dirty="0">
                          <a:latin typeface="Arial" panose="020B0604020202020204" pitchFamily="34" charset="0"/>
                          <a:cs typeface="Arial" panose="020B0604020202020204" pitchFamily="34" charset="0"/>
                        </a:rPr>
                        <a:t>Simple view does not contain group by, distinct, </a:t>
                      </a:r>
                      <a:r>
                        <a:rPr lang="en-US" sz="1800" dirty="0" err="1">
                          <a:latin typeface="Arial" panose="020B0604020202020204" pitchFamily="34" charset="0"/>
                          <a:cs typeface="Arial" panose="020B0604020202020204" pitchFamily="34" charset="0"/>
                        </a:rPr>
                        <a:t>pseudocolumn</a:t>
                      </a:r>
                      <a:r>
                        <a:rPr lang="en-US" sz="1800" dirty="0">
                          <a:latin typeface="Arial" panose="020B0604020202020204" pitchFamily="34" charset="0"/>
                          <a:cs typeface="Arial" panose="020B0604020202020204" pitchFamily="34" charset="0"/>
                        </a:rPr>
                        <a:t> like rownum, columns </a:t>
                      </a:r>
                      <a:r>
                        <a:rPr lang="en-US" sz="1800" dirty="0" err="1">
                          <a:latin typeface="Arial" panose="020B0604020202020204" pitchFamily="34" charset="0"/>
                          <a:cs typeface="Arial" panose="020B0604020202020204" pitchFamily="34" charset="0"/>
                        </a:rPr>
                        <a:t>defiend</a:t>
                      </a:r>
                      <a:r>
                        <a:rPr lang="en-US" sz="1800" dirty="0">
                          <a:latin typeface="Arial" panose="020B0604020202020204" pitchFamily="34" charset="0"/>
                          <a:cs typeface="Arial" panose="020B0604020202020204" pitchFamily="34" charset="0"/>
                        </a:rPr>
                        <a:t> by expressions.</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6"/>
                  </a:ext>
                </a:extLst>
              </a:tr>
              <a:tr h="689681">
                <a:tc>
                  <a:txBody>
                    <a:bodyPr/>
                    <a:lstStyle/>
                    <a:p>
                      <a:pPr algn="l" fontAlgn="base"/>
                      <a:r>
                        <a:rPr lang="en-US" sz="1800">
                          <a:latin typeface="Arial" panose="020B0604020202020204" pitchFamily="34" charset="0"/>
                          <a:cs typeface="Arial" panose="020B0604020202020204" pitchFamily="34" charset="0"/>
                        </a:rPr>
                        <a:t>Does not include NOT NULL columns from base tables.</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ea typeface="Arial Unicode MS"/>
                <a:cs typeface="Arial" panose="020B0604020202020204" pitchFamily="34" charset="0"/>
              </a:rPr>
              <a:t> table_name, index_name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DROP</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a:t>
            </a:r>
            <a:r>
              <a:rPr lang="en-IN" dirty="0">
                <a:latin typeface="Liberation Mono"/>
                <a:ea typeface="Times New Roman" panose="02020603050405020304" pitchFamily="18" charset="0"/>
              </a:rPr>
              <a:t> employee</a:t>
            </a:r>
            <a:r>
              <a:rPr lang="en-IN" dirty="0">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33780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85323"/>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&gt;&gt; d:\bk.sql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&gt; D:\db_backup.sql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&gt;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&lt; D:\ backup_fileName.sql saleel</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27687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a:t>
            </a:r>
            <a:r>
              <a:rPr lang="en-US" sz="2200">
                <a:solidFill>
                  <a:schemeClr val="accent4">
                    <a:lumMod val="50000"/>
                  </a:schemeClr>
                </a:solidFill>
                <a:latin typeface="Gentium Basic"/>
              </a:rPr>
              <a:t>= Employee(</a:t>
            </a:r>
            <a:r>
              <a:rPr lang="en-US" sz="2200" dirty="0">
                <a:solidFill>
                  <a:schemeClr val="accent4">
                    <a:lumMod val="50000"/>
                  </a:schemeClr>
                </a:solidFill>
                <a:latin typeface="Gentium Basic"/>
              </a:rPr>
              <a:t>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246769"/>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20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4149080"/>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CD7311"/>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204864"/>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376185"/>
            <a:ext cx="10093791" cy="1612655"/>
            <a:chOff x="647718" y="445401"/>
            <a:chExt cx="10093791" cy="1612655"/>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593439" y="-461978"/>
              <a:ext cx="152267" cy="1967439"/>
            </a:xfrm>
            <a:prstGeom prst="bentConnector2">
              <a:avLst/>
            </a:prstGeom>
            <a:ln w="19050">
              <a:solidFill>
                <a:srgbClr val="2658E6"/>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5685852" y="445401"/>
              <a:ext cx="0" cy="84170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0" y="138512"/>
            <a:ext cx="583737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479376" y="152400"/>
            <a:ext cx="11377264" cy="1261884"/>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5023485"/>
            <a:ext cx="9960024"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3" name="TextBox 2">
            <a:extLst>
              <a:ext uri="{FF2B5EF4-FFF2-40B4-BE49-F238E27FC236}">
                <a16:creationId xmlns:a16="http://schemas.microsoft.com/office/drawing/2014/main" id="{FD792B76-71BB-4218-9AD4-A1693ACDC6DC}"/>
              </a:ext>
            </a:extLst>
          </p:cNvPr>
          <p:cNvSpPr txBox="1"/>
          <p:nvPr/>
        </p:nvSpPr>
        <p:spPr>
          <a:xfrm>
            <a:off x="335360" y="4653136"/>
            <a:ext cx="10787262" cy="163121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The trigger is always associated with the TABLE, which must refer to a </a:t>
            </a:r>
            <a:r>
              <a:rPr lang="en-IN" sz="1800" b="1" dirty="0">
                <a:latin typeface="Palatino Linotype" panose="02040502050505030304" pitchFamily="18" charset="0"/>
                <a:cs typeface="Arial" panose="020B0604020202020204" pitchFamily="34" charset="0"/>
              </a:rPr>
              <a:t>permanent</a:t>
            </a:r>
            <a:r>
              <a:rPr lang="en-IN" sz="1800"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associate a trigger with a </a:t>
            </a:r>
            <a:r>
              <a:rPr lang="en-US" b="1" dirty="0">
                <a:latin typeface="Arial" panose="020B0604020202020204" pitchFamily="34" charset="0"/>
                <a:cs typeface="Arial" panose="020B0604020202020204" pitchFamily="34" charset="0"/>
              </a:rPr>
              <a:t>TEMPORARY</a:t>
            </a:r>
            <a:r>
              <a:rPr lang="en-US" dirty="0">
                <a:latin typeface="Arial" panose="020B0604020202020204" pitchFamily="34" charset="0"/>
                <a:cs typeface="Arial" panose="020B0604020202020204" pitchFamily="34" charset="0"/>
              </a:rPr>
              <a:t> table or a </a:t>
            </a:r>
            <a:r>
              <a:rPr lang="en-US" b="1" dirty="0">
                <a:latin typeface="Arial" panose="020B0604020202020204" pitchFamily="34" charset="0"/>
                <a:cs typeface="Arial" panose="020B0604020202020204" pitchFamily="34" charset="0"/>
              </a:rPr>
              <a:t>VIEW</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If you DROP a TABLE, any triggers for the table are also dropped.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411739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DROP</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and </a:t>
            </a:r>
            <a:r>
              <a:rPr lang="en-IN" b="1" dirty="0">
                <a:solidFill>
                  <a:srgbClr val="006C86"/>
                </a:solidFill>
                <a:latin typeface="Palatino Linotype" panose="02040502050505030304" pitchFamily="18" charset="0"/>
                <a:cs typeface="Arial" panose="020B0604020202020204" pitchFamily="34" charset="0"/>
              </a:rPr>
              <a:t>TRUNCATE</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1016330"/>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a:t>
            </a:r>
            <a:r>
              <a:rPr lang="en-IN" dirty="0">
                <a:solidFill>
                  <a:srgbClr val="0077AA"/>
                </a:solidFill>
                <a:latin typeface="Liberation Mono"/>
                <a:cs typeface="Arial" panose="020B0604020202020204" pitchFamily="34" charset="0"/>
              </a:rPr>
              <a:t>IF EXISTS </a:t>
            </a:r>
            <a:r>
              <a:rPr lang="en-IN" dirty="0">
                <a:latin typeface="Liberation Mono"/>
              </a:rPr>
              <a:t>t1;</a:t>
            </a:r>
          </a:p>
          <a:p>
            <a:pPr marL="273050"/>
            <a:r>
              <a:rPr lang="en-IN" dirty="0">
                <a:latin typeface="Liberation Mono"/>
              </a:rPr>
              <a:t>delimiter $$</a:t>
            </a:r>
          </a:p>
          <a:p>
            <a:pPr marL="273050"/>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t1 </a:t>
            </a:r>
            <a:r>
              <a:rPr lang="en-IN" dirty="0">
                <a:solidFill>
                  <a:srgbClr val="0077AA"/>
                </a:solidFill>
                <a:latin typeface="Liberation Mono"/>
                <a:cs typeface="Arial" panose="020B0604020202020204" pitchFamily="34" charset="0"/>
              </a:rPr>
              <a:t>BEFORE</a:t>
            </a:r>
            <a:r>
              <a:rPr lang="en-IN" dirty="0">
                <a:latin typeface="Liberation Mono"/>
              </a:rPr>
              <a:t> insert </a:t>
            </a:r>
            <a:r>
              <a:rPr lang="en-IN" dirty="0">
                <a:solidFill>
                  <a:srgbClr val="0077AA"/>
                </a:solidFill>
                <a:latin typeface="Liberation Mono"/>
                <a:cs typeface="Arial" panose="020B0604020202020204" pitchFamily="34" charset="0"/>
              </a:rPr>
              <a:t>ON</a:t>
            </a:r>
            <a:r>
              <a:rPr lang="en-IN" dirty="0">
                <a:latin typeface="Liberation Mono"/>
              </a:rPr>
              <a:t> dept </a:t>
            </a:r>
            <a:r>
              <a:rPr lang="en-IN" dirty="0">
                <a:solidFill>
                  <a:srgbClr val="0077AA"/>
                </a:solidFill>
                <a:latin typeface="Liberation Mono"/>
                <a:cs typeface="Arial" panose="020B0604020202020204" pitchFamily="34" charset="0"/>
              </a:rPr>
              <a:t>FOR</a:t>
            </a:r>
            <a:r>
              <a:rPr lang="en-IN" dirty="0">
                <a:latin typeface="Liberation Mono"/>
              </a:rPr>
              <a:t> </a:t>
            </a:r>
            <a:r>
              <a:rPr lang="en-IN" dirty="0">
                <a:solidFill>
                  <a:srgbClr val="0077AA"/>
                </a:solidFill>
                <a:latin typeface="Liberation Mono"/>
                <a:cs typeface="Arial" panose="020B0604020202020204" pitchFamily="34" charset="0"/>
              </a:rPr>
              <a:t>EACH</a:t>
            </a:r>
            <a:r>
              <a:rPr lang="en-IN" dirty="0">
                <a:latin typeface="Liberation Mono"/>
              </a:rPr>
              <a:t> </a:t>
            </a:r>
            <a:r>
              <a:rPr lang="en-IN" dirty="0">
                <a:solidFill>
                  <a:srgbClr val="0077AA"/>
                </a:solidFill>
                <a:latin typeface="Liberation Mono"/>
                <a:cs typeface="Arial" panose="020B0604020202020204" pitchFamily="34" charset="0"/>
              </a:rPr>
              <a:t>ROW</a:t>
            </a:r>
          </a:p>
          <a:p>
            <a:pPr marL="273050"/>
            <a:r>
              <a:rPr lang="en-IN" dirty="0">
                <a:solidFill>
                  <a:srgbClr val="0077AA"/>
                </a:solidFill>
                <a:latin typeface="Liberation Mono"/>
                <a:cs typeface="Arial" panose="020B0604020202020204" pitchFamily="34" charset="0"/>
              </a:rPr>
              <a:t>begin</a:t>
            </a:r>
          </a:p>
          <a:p>
            <a:pPr marL="273050"/>
            <a:r>
              <a:rPr lang="en-IN" dirty="0">
                <a:latin typeface="Liberation Mono"/>
              </a:rPr>
              <a:t>    declare x int default 0;</a:t>
            </a:r>
          </a:p>
          <a:p>
            <a:pPr marL="273050"/>
            <a:r>
              <a:rPr lang="en-IN" dirty="0">
                <a:latin typeface="Liberation Mono"/>
              </a:rPr>
              <a:t>    SELECT MAX(id) + 1 INTO x FROM log;</a:t>
            </a:r>
          </a:p>
          <a:p>
            <a:pPr marL="273050"/>
            <a:r>
              <a:rPr lang="en-IN" dirty="0">
                <a:latin typeface="Liberation Mono"/>
              </a:rPr>
              <a:t>    INSERT INTO log VALUES(x, 'Data inserted', curdate(),curtime(), user());</a:t>
            </a:r>
          </a:p>
          <a:p>
            <a:pPr marL="273050"/>
            <a:r>
              <a:rPr lang="en-IN" dirty="0">
                <a:solidFill>
                  <a:srgbClr val="0077AA"/>
                </a:solidFill>
                <a:latin typeface="Liberation Mono"/>
                <a:cs typeface="Arial" panose="020B0604020202020204" pitchFamily="34" charset="0"/>
              </a:rPr>
              <a:t>end</a:t>
            </a:r>
            <a:r>
              <a:rPr lang="en-IN" dirty="0">
                <a:latin typeface="Liberation Mono"/>
              </a:rPr>
              <a:t> $$</a:t>
            </a:r>
          </a:p>
          <a:p>
            <a:pPr marL="273050"/>
            <a:r>
              <a:rPr lang="en-IN" dirty="0">
                <a:latin typeface="Liberation Mono"/>
              </a:rPr>
              <a:t>delimiter ;</a:t>
            </a:r>
          </a:p>
        </p:txBody>
      </p:sp>
    </p:spTree>
    <p:extLst>
      <p:ext uri="{BB962C8B-B14F-4D97-AF65-F5344CB8AC3E}">
        <p14:creationId xmlns:p14="http://schemas.microsoft.com/office/powerpoint/2010/main" val="138955438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Tree>
    <p:extLst>
      <p:ext uri="{BB962C8B-B14F-4D97-AF65-F5344CB8AC3E}">
        <p14:creationId xmlns:p14="http://schemas.microsoft.com/office/powerpoint/2010/main" val="9329261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 and B in which one element of entity A may only be linked to one element of entity B,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159896"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C8BE2959-DF63-4168-BEEF-07D8C3AA3C04}"/>
              </a:ext>
            </a:extLst>
          </p:cNvPr>
          <p:cNvPicPr>
            <a:picLocks noChangeAspect="1"/>
          </p:cNvPicPr>
          <p:nvPr/>
        </p:nvPicPr>
        <p:blipFill>
          <a:blip r:embed="rId3"/>
          <a:stretch>
            <a:fillRect/>
          </a:stretch>
        </p:blipFill>
        <p:spPr>
          <a:xfrm>
            <a:off x="407368" y="4389598"/>
            <a:ext cx="4621444" cy="2453434"/>
          </a:xfrm>
          <a:prstGeom prst="rect">
            <a:avLst/>
          </a:prstGeom>
        </p:spPr>
      </p:pic>
      <p:pic>
        <p:nvPicPr>
          <p:cNvPr id="1027" name="Picture 3"/>
          <p:cNvPicPr>
            <a:picLocks noChangeAspect="1" noChangeArrowheads="1"/>
          </p:cNvPicPr>
          <p:nvPr/>
        </p:nvPicPr>
        <p:blipFill>
          <a:blip r:embed="rId4"/>
          <a:srcRect/>
          <a:stretch>
            <a:fillRect/>
          </a:stretch>
        </p:blipFill>
        <p:spPr bwMode="auto">
          <a:xfrm>
            <a:off x="5921586" y="2420889"/>
            <a:ext cx="5214974" cy="2066675"/>
          </a:xfrm>
          <a:prstGeom prst="rect">
            <a:avLst/>
          </a:prstGeom>
          <a:noFill/>
          <a:ln w="9525">
            <a:noFill/>
            <a:miter lim="800000"/>
            <a:headEnd/>
            <a:tailEnd/>
          </a:ln>
          <a:effectLst/>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8" name="Rectangle 7">
            <a:extLst>
              <a:ext uri="{FF2B5EF4-FFF2-40B4-BE49-F238E27FC236}">
                <a16:creationId xmlns:a16="http://schemas.microsoft.com/office/drawing/2014/main" id="{04D5B560-C2CC-4D69-8D56-7CD09653E8D1}"/>
              </a:ext>
            </a:extLst>
          </p:cNvPr>
          <p:cNvSpPr/>
          <p:nvPr/>
        </p:nvSpPr>
        <p:spPr>
          <a:xfrm>
            <a:off x="5447928" y="1009212"/>
            <a:ext cx="3738551"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6BACEC-BC31-4607-BA9A-F2BB503A3114}"/>
              </a:ext>
            </a:extLst>
          </p:cNvPr>
          <p:cNvSpPr/>
          <p:nvPr/>
        </p:nvSpPr>
        <p:spPr>
          <a:xfrm>
            <a:off x="191344" y="584775"/>
            <a:ext cx="5760640"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solidFill>
                  <a:schemeClr val="tx1">
                    <a:lumMod val="95000"/>
                    <a:lumOff val="5000"/>
                  </a:schemeClr>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blogID</a:t>
            </a:r>
            <a:r>
              <a:rPr lang="en-IN" dirty="0">
                <a:solidFill>
                  <a:srgbClr val="834689"/>
                </a:solidFill>
                <a:latin typeface="Liberation Mono"/>
                <a:cs typeface="Arial" panose="020B0604020202020204" pitchFamily="34" charset="0"/>
              </a:rPr>
              <a:t> INT</a:t>
            </a:r>
            <a:r>
              <a:rPr lang="en-IN" dirty="0">
                <a:solidFill>
                  <a:schemeClr val="tx1">
                    <a:lumMod val="95000"/>
                    <a:lumOff val="5000"/>
                  </a:schemeClr>
                </a:solidFill>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F2C05270-78BC-4906-B4F4-943B266331F9}"/>
              </a:ext>
            </a:extLst>
          </p:cNvPr>
          <p:cNvPicPr>
            <a:picLocks noChangeAspect="1"/>
          </p:cNvPicPr>
          <p:nvPr/>
        </p:nvPicPr>
        <p:blipFill>
          <a:blip r:embed="rId2"/>
          <a:stretch>
            <a:fillRect/>
          </a:stretch>
        </p:blipFill>
        <p:spPr>
          <a:xfrm>
            <a:off x="0" y="2616778"/>
            <a:ext cx="6617146" cy="4318713"/>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 and B in which A may contain a parent instance for which there are many children in B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2" name="Rectangle 11">
            <a:extLst>
              <a:ext uri="{FF2B5EF4-FFF2-40B4-BE49-F238E27FC236}">
                <a16:creationId xmlns:a16="http://schemas.microsoft.com/office/drawing/2014/main" id="{8FE5C806-EA87-4BA1-8792-B6BAC276FEB7}"/>
              </a:ext>
            </a:extLst>
          </p:cNvPr>
          <p:cNvSpPr/>
          <p:nvPr/>
        </p:nvSpPr>
        <p:spPr>
          <a:xfrm>
            <a:off x="247871" y="2034872"/>
            <a:ext cx="5582426" cy="2308324"/>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247871" y="331262"/>
            <a:ext cx="3474079" cy="147732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247871" y="4638035"/>
            <a:ext cx="5848129" cy="203132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items_orders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itemID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itemID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item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orderID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orders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US" dirty="0">
              <a:solidFill>
                <a:srgbClr val="834689"/>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3" name="Picture 2">
            <a:extLst>
              <a:ext uri="{FF2B5EF4-FFF2-40B4-BE49-F238E27FC236}">
                <a16:creationId xmlns:a16="http://schemas.microsoft.com/office/drawing/2014/main" id="{06940D9F-B999-4A5A-8F0D-EBEF2A72C44A}"/>
              </a:ext>
            </a:extLst>
          </p:cNvPr>
          <p:cNvPicPr>
            <a:picLocks noChangeAspect="1"/>
          </p:cNvPicPr>
          <p:nvPr/>
        </p:nvPicPr>
        <p:blipFill>
          <a:blip r:embed="rId2"/>
          <a:stretch>
            <a:fillRect/>
          </a:stretch>
        </p:blipFill>
        <p:spPr>
          <a:xfrm>
            <a:off x="6096000" y="786404"/>
            <a:ext cx="5544616" cy="5931996"/>
          </a:xfrm>
          <a:prstGeom prst="rect">
            <a:avLst/>
          </a:prstGeom>
        </p:spPr>
      </p:pic>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269217" y="659011"/>
            <a:ext cx="4979108"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9217" y="2436433"/>
            <a:ext cx="3960440"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D71F706F-B613-4FB5-923B-6BA84F48CFA5}"/>
              </a:ext>
            </a:extLst>
          </p:cNvPr>
          <p:cNvSpPr/>
          <p:nvPr/>
        </p:nvSpPr>
        <p:spPr>
          <a:xfrm>
            <a:off x="269217" y="4230282"/>
            <a:ext cx="7272808"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BLOG_COMMENTS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14203827-D3B0-43CE-B5F9-A4C9BFD4EEBF}"/>
              </a:ext>
            </a:extLst>
          </p:cNvPr>
          <p:cNvPicPr>
            <a:picLocks noChangeAspect="1"/>
          </p:cNvPicPr>
          <p:nvPr/>
        </p:nvPicPr>
        <p:blipFill>
          <a:blip r:embed="rId2"/>
          <a:stretch>
            <a:fillRect/>
          </a:stretch>
        </p:blipFill>
        <p:spPr>
          <a:xfrm>
            <a:off x="6450175" y="716859"/>
            <a:ext cx="5472608" cy="6141138"/>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err="1">
                          <a:solidFill>
                            <a:schemeClr val="tx2">
                              <a:lumMod val="75000"/>
                            </a:schemeClr>
                          </a:solidFill>
                        </a:rPr>
                        <a:t>Rollno</a:t>
                      </a:r>
                      <a:r>
                        <a:rPr lang="en-US" b="1" dirty="0">
                          <a:solidFill>
                            <a:schemeClr val="tx2">
                              <a:lumMod val="75000"/>
                            </a:schemeClr>
                          </a:solidFill>
                        </a:rPr>
                        <a:t>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31745</TotalTime>
  <Words>45259</Words>
  <Application>Microsoft Office PowerPoint</Application>
  <PresentationFormat>Widescreen</PresentationFormat>
  <Paragraphs>5660</Paragraphs>
  <Slides>553</Slides>
  <Notes>16</Notes>
  <HiddenSlides>147</HiddenSlides>
  <MMClips>0</MMClips>
  <ScaleCrop>false</ScaleCrop>
  <HeadingPairs>
    <vt:vector size="6" baseType="variant">
      <vt:variant>
        <vt:lpstr>Fonts Used</vt:lpstr>
      </vt:variant>
      <vt:variant>
        <vt:i4>32</vt:i4>
      </vt:variant>
      <vt:variant>
        <vt:lpstr>Theme</vt:lpstr>
      </vt:variant>
      <vt:variant>
        <vt:i4>1</vt:i4>
      </vt:variant>
      <vt:variant>
        <vt:lpstr>Slide Titles</vt:lpstr>
      </vt:variant>
      <vt:variant>
        <vt:i4>553</vt:i4>
      </vt:variant>
    </vt:vector>
  </HeadingPairs>
  <TitlesOfParts>
    <vt:vector size="586"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Palatino Linotype</vt:lpstr>
      <vt:lpstr>Segoe Print</vt:lpstr>
      <vt:lpstr>Segoe UI</vt:lpstr>
      <vt:lpstr>Segoe UI Light</vt:lpstr>
      <vt:lpstr>Segoe UI Semilight</vt:lpstr>
      <vt:lpstr>Source Code Pro</vt:lpstr>
      <vt:lpstr>Symbol</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6832</cp:revision>
  <dcterms:created xsi:type="dcterms:W3CDTF">2015-10-09T06:09:34Z</dcterms:created>
  <dcterms:modified xsi:type="dcterms:W3CDTF">2020-08-09T08:09:44Z</dcterms:modified>
</cp:coreProperties>
</file>